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481" r:id="rId5"/>
    <p:sldId id="488" r:id="rId6"/>
    <p:sldId id="491" r:id="rId7"/>
    <p:sldId id="509" r:id="rId8"/>
    <p:sldId id="511" r:id="rId9"/>
    <p:sldId id="512" r:id="rId10"/>
    <p:sldId id="510" r:id="rId11"/>
    <p:sldId id="514" r:id="rId12"/>
    <p:sldId id="489" r:id="rId13"/>
    <p:sldId id="492" r:id="rId14"/>
    <p:sldId id="515" r:id="rId1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3C0F11-F07E-D74C-F738-579B964F067B}" name="Sarah Martin" initials="SM" userId="S::smartin@texasagriculture.gov::604aa6bb-3c72-42b9-9adf-0661bff4472c" providerId="AD"/>
  <p188:author id="{C9EF2562-BBC4-3427-23CC-FA16C6847ED5}" name="Sapphire King" initials="SK" userId="S::sking@texasagriculture.gov::6621ebd4-2483-4574-b5df-3adf62010ddd" providerId="AD"/>
  <p188:author id="{5085527E-66EB-EE9B-70F3-C7011390568E}" name="Kelli Wise" initials="KW" userId="S::kwise@texasagriculture.gov::e6297da8-a145-4fb9-95e0-94367f8b9f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6FF"/>
    <a:srgbClr val="FA4616"/>
    <a:srgbClr val="EF4B25"/>
    <a:srgbClr val="007767"/>
    <a:srgbClr val="036A38"/>
    <a:srgbClr val="721F5D"/>
    <a:srgbClr val="66B948"/>
    <a:srgbClr val="4A082E"/>
    <a:srgbClr val="A95124"/>
    <a:srgbClr val="6774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3" autoAdjust="0"/>
    <p:restoredTop sz="67949" autoAdjust="0"/>
  </p:normalViewPr>
  <p:slideViewPr>
    <p:cSldViewPr snapToGrid="0">
      <p:cViewPr varScale="1">
        <p:scale>
          <a:sx n="52" d="100"/>
          <a:sy n="52" d="100"/>
        </p:scale>
        <p:origin x="1762" y="5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Dierksen" userId="bf73af3c-0a97-4fa8-8894-b42fe69dfa54" providerId="ADAL" clId="{E8A9D515-58B8-4664-99B6-F9B865B25FB8}"/>
    <pc:docChg chg="delSld">
      <pc:chgData name="David Dierksen" userId="bf73af3c-0a97-4fa8-8894-b42fe69dfa54" providerId="ADAL" clId="{E8A9D515-58B8-4664-99B6-F9B865B25FB8}" dt="2025-02-12T20:57:16.370" v="0" actId="47"/>
      <pc:docMkLst>
        <pc:docMk/>
      </pc:docMkLst>
      <pc:sldChg chg="del">
        <pc:chgData name="David Dierksen" userId="bf73af3c-0a97-4fa8-8894-b42fe69dfa54" providerId="ADAL" clId="{E8A9D515-58B8-4664-99B6-F9B865B25FB8}" dt="2025-02-12T20:57:16.370" v="0" actId="47"/>
        <pc:sldMkLst>
          <pc:docMk/>
          <pc:sldMk cId="1421115839" sldId="35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E95359-07C2-48EE-8FB2-5CB0967914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5F079325-D1D5-47B4-953E-4ED6911F2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8F6ACC-AB99-43A5-A087-36730D7CF588}" type="datetimeFigureOut">
              <a:rPr lang="en-US" smtClean="0">
                <a:latin typeface="Arial" panose="020B0604020202020204" pitchFamily="34" charset="0"/>
              </a:rPr>
              <a:t>2/12/2025</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01EC3B75-D497-41F6-BB6E-A1A6E9F2F6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606723FF-D2C0-4051-8A99-4460F9BF85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627919-DA5D-4ED2-92F4-EE585FA700D3}"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636930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813CEB8-A3C3-4404-9C99-EE809C10ADCA}" type="datetimeFigureOut">
              <a:rPr lang="id-ID" smtClean="0"/>
              <a:pPr/>
              <a:t>12/02/2025</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CA3AE7D-D00C-4FD1-BFA5-ACC68E164876}" type="slidenum">
              <a:rPr lang="id-ID" smtClean="0"/>
              <a:pPr/>
              <a:t>‹#›</a:t>
            </a:fld>
            <a:endParaRPr lang="id-ID"/>
          </a:p>
        </p:txBody>
      </p:sp>
    </p:spTree>
    <p:extLst>
      <p:ext uri="{BB962C8B-B14F-4D97-AF65-F5344CB8AC3E}">
        <p14:creationId xmlns:p14="http://schemas.microsoft.com/office/powerpoint/2010/main" val="110682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E4620-CD0B-4675-A4A1-6DD05FDD20BE}" type="slidenum">
              <a:rPr lang="en-US" smtClean="0"/>
              <a:t>1</a:t>
            </a:fld>
            <a:endParaRPr lang="en-US"/>
          </a:p>
        </p:txBody>
      </p:sp>
    </p:spTree>
    <p:extLst>
      <p:ext uri="{BB962C8B-B14F-4D97-AF65-F5344CB8AC3E}">
        <p14:creationId xmlns:p14="http://schemas.microsoft.com/office/powerpoint/2010/main" val="305772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442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schools to commit all entitlement they can for inventory they will actually use. May not be another ordering opportunity.</a:t>
            </a:r>
          </a:p>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4915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0556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875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7996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Mention it may default to Alpha</a:t>
            </a:r>
          </a:p>
          <a:p>
            <a:endParaRPr lang="en-US" dirty="0">
              <a:latin typeface="Arial"/>
              <a:cs typeface="Arial"/>
            </a:endParaRPr>
          </a:p>
          <a:p>
            <a:r>
              <a:rPr lang="en-US" dirty="0">
                <a:latin typeface="Arial"/>
                <a:cs typeface="Arial"/>
              </a:rPr>
              <a:t>Remind schools about frontload status</a:t>
            </a:r>
          </a:p>
          <a:p>
            <a:endParaRPr lang="en-US" dirty="0">
              <a:latin typeface="Arial"/>
              <a:cs typeface="Arial"/>
            </a:endParaRPr>
          </a:p>
          <a:p>
            <a:r>
              <a:rPr lang="en-US" dirty="0">
                <a:latin typeface="Arial"/>
                <a:cs typeface="Arial"/>
              </a:rPr>
              <a:t>Remind schools that Pinto Beans (110381) for Basic American go to Ship-To "Golden West Bean &amp; Seed"</a:t>
            </a:r>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682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397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9D098-8B20-B859-A344-8CE9A95C9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451E5F-B5EE-0AEB-7D44-AFAC83AE7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EF703B-25BB-4CF4-0B7A-69C15230515F}"/>
              </a:ext>
            </a:extLst>
          </p:cNvPr>
          <p:cNvSpPr>
            <a:spLocks noGrp="1"/>
          </p:cNvSpPr>
          <p:nvPr>
            <p:ph type="body" idx="1"/>
          </p:nvPr>
        </p:nvSpPr>
        <p:spPr/>
        <p:txBody>
          <a:bodyPr/>
          <a:lstStyle/>
          <a:p>
            <a:endParaRPr lang="en-US" dirty="0">
              <a:cs typeface="Arial"/>
            </a:endParaRPr>
          </a:p>
        </p:txBody>
      </p:sp>
      <p:sp>
        <p:nvSpPr>
          <p:cNvPr id="4" name="Slide Number Placeholder 3">
            <a:extLst>
              <a:ext uri="{FF2B5EF4-FFF2-40B4-BE49-F238E27FC236}">
                <a16:creationId xmlns:a16="http://schemas.microsoft.com/office/drawing/2014/main" id="{5D87FE15-35A4-A164-8A07-065F0F08FB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3974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2/12/2025</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293082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2/12/2025</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73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142828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154266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14216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06158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3DEDA9-933F-4157-8C63-2657F947090B}"/>
              </a:ext>
            </a:extLst>
          </p:cNvPr>
          <p:cNvSpPr>
            <a:spLocks noGrp="1"/>
          </p:cNvSpPr>
          <p:nvPr>
            <p:ph type="sldNum" sz="quarter" idx="16"/>
          </p:nvPr>
        </p:nvSpPr>
        <p:spPr/>
        <p:txBody>
          <a:bodyPr/>
          <a:lstStyle/>
          <a:p>
            <a:fld id="{4179449E-6FBB-2343-B3AE-D1EFA46A6E77}" type="slidenum">
              <a:rPr lang="en-US" smtClean="0"/>
              <a:pPr/>
              <a:t>‹#›</a:t>
            </a:fld>
            <a:endParaRPr lang="en-US"/>
          </a:p>
        </p:txBody>
      </p:sp>
      <p:sp>
        <p:nvSpPr>
          <p:cNvPr id="7" name="Text Placeholder 2">
            <a:extLst>
              <a:ext uri="{FF2B5EF4-FFF2-40B4-BE49-F238E27FC236}">
                <a16:creationId xmlns:a16="http://schemas.microsoft.com/office/drawing/2014/main" id="{B500B192-ABA7-4DC5-8FE8-1EAE48361D53}"/>
              </a:ext>
            </a:extLst>
          </p:cNvPr>
          <p:cNvSpPr>
            <a:spLocks noGrp="1"/>
          </p:cNvSpPr>
          <p:nvPr>
            <p:ph type="body" sz="quarter" idx="10" hasCustomPrompt="1"/>
          </p:nvPr>
        </p:nvSpPr>
        <p:spPr>
          <a:xfrm>
            <a:off x="6855942" y="960640"/>
            <a:ext cx="4484320" cy="1253642"/>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8" name="Text Placeholder 30">
            <a:extLst>
              <a:ext uri="{FF2B5EF4-FFF2-40B4-BE49-F238E27FC236}">
                <a16:creationId xmlns:a16="http://schemas.microsoft.com/office/drawing/2014/main" id="{857272D2-F8D9-49A4-9BCC-A317C8060858}"/>
              </a:ext>
            </a:extLst>
          </p:cNvPr>
          <p:cNvSpPr>
            <a:spLocks noGrp="1"/>
          </p:cNvSpPr>
          <p:nvPr>
            <p:ph type="body" sz="quarter" idx="17" hasCustomPrompt="1"/>
          </p:nvPr>
        </p:nvSpPr>
        <p:spPr>
          <a:xfrm>
            <a:off x="6855942" y="2492188"/>
            <a:ext cx="4484320" cy="141642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2E5471CD-51CF-4310-B493-E80F92C6A919}"/>
              </a:ext>
            </a:extLst>
          </p:cNvPr>
          <p:cNvSpPr>
            <a:spLocks noGrp="1"/>
          </p:cNvSpPr>
          <p:nvPr>
            <p:ph type="body" sz="quarter" idx="18" hasCustomPrompt="1"/>
          </p:nvPr>
        </p:nvSpPr>
        <p:spPr>
          <a:xfrm>
            <a:off x="6855942" y="4043082"/>
            <a:ext cx="4484320" cy="1416424"/>
          </a:xfrm>
          <a:prstGeom prst="rect">
            <a:avLst/>
          </a:prstGeom>
        </p:spPr>
        <p:txBody>
          <a:bodyPr/>
          <a:lstStyle>
            <a:lvl1pPr marL="285750" indent="-285750" algn="l">
              <a:buFont typeface="Arial" panose="020B0604020202020204" pitchFamily="34" charset="0"/>
              <a:buChar char="•"/>
              <a:defRPr sz="18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Tree>
    <p:extLst>
      <p:ext uri="{BB962C8B-B14F-4D97-AF65-F5344CB8AC3E}">
        <p14:creationId xmlns:p14="http://schemas.microsoft.com/office/powerpoint/2010/main" val="1752871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503073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5"/>
          <p:cNvSpPr>
            <a:spLocks noGrp="1"/>
          </p:cNvSpPr>
          <p:nvPr>
            <p:ph type="sldNum" sz="quarter" idx="4"/>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lvl1pPr algn="ctr">
              <a:defRPr sz="18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195166028"/>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50" r:id="rId3"/>
    <p:sldLayoutId id="2147483651" r:id="rId4"/>
    <p:sldLayoutId id="2147483652" r:id="rId5"/>
    <p:sldLayoutId id="2147483708" r:id="rId6"/>
    <p:sldLayoutId id="2147483668" r:id="rId7"/>
    <p:sldLayoutId id="2147483661" r:id="rId8"/>
    <p:sldLayoutId id="2147483653" r:id="rId9"/>
    <p:sldLayoutId id="2147483675" r:id="rId10"/>
    <p:sldLayoutId id="2147483748" r:id="rId11"/>
    <p:sldLayoutId id="2147483707" r:id="rId12"/>
    <p:sldLayoutId id="2147483654"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mailto:CommodityOperations@texasagriculture.gov"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187CBABA-93C0-47B5-A96A-47D4C6FEFB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10" t="9297" r="306" b="6324"/>
          <a:stretch/>
        </p:blipFill>
        <p:spPr>
          <a:xfrm flipH="1">
            <a:off x="251011" y="231006"/>
            <a:ext cx="11689978" cy="4858729"/>
          </a:xfrm>
          <a:prstGeom prst="rect">
            <a:avLst/>
          </a:prstGeom>
          <a:ln>
            <a:noFill/>
          </a:ln>
          <a:effectLst>
            <a:softEdge rad="112500"/>
          </a:effectLst>
        </p:spPr>
      </p:pic>
      <p:grpSp>
        <p:nvGrpSpPr>
          <p:cNvPr id="8" name="Group 7">
            <a:extLst>
              <a:ext uri="{FF2B5EF4-FFF2-40B4-BE49-F238E27FC236}">
                <a16:creationId xmlns:a16="http://schemas.microsoft.com/office/drawing/2014/main" id="{CC281F6F-ADDE-4435-A537-02AC681BCF9F}"/>
              </a:ext>
            </a:extLst>
          </p:cNvPr>
          <p:cNvGrpSpPr/>
          <p:nvPr/>
        </p:nvGrpSpPr>
        <p:grpSpPr>
          <a:xfrm flipH="1">
            <a:off x="650782" y="-51001"/>
            <a:ext cx="7299960" cy="6067970"/>
            <a:chOff x="2726704" y="685166"/>
            <a:chExt cx="6395692" cy="5574664"/>
          </a:xfrm>
        </p:grpSpPr>
        <p:sp>
          <p:nvSpPr>
            <p:cNvPr id="9" name="Freeform 114">
              <a:extLst>
                <a:ext uri="{FF2B5EF4-FFF2-40B4-BE49-F238E27FC236}">
                  <a16:creationId xmlns:a16="http://schemas.microsoft.com/office/drawing/2014/main" id="{CC99F9C1-10EB-489D-98E8-186862FCAB6D}"/>
                </a:ext>
              </a:extLst>
            </p:cNvPr>
            <p:cNvSpPr>
              <a:spLocks/>
            </p:cNvSpPr>
            <p:nvPr/>
          </p:nvSpPr>
          <p:spPr bwMode="auto">
            <a:xfrm>
              <a:off x="3197360" y="685166"/>
              <a:ext cx="5564198" cy="5574664"/>
            </a:xfrm>
            <a:custGeom>
              <a:avLst/>
              <a:gdLst>
                <a:gd name="T0" fmla="*/ 445 w 580"/>
                <a:gd name="T1" fmla="*/ 136 h 581"/>
                <a:gd name="T2" fmla="*/ 495 w 580"/>
                <a:gd name="T3" fmla="*/ 496 h 581"/>
                <a:gd name="T4" fmla="*/ 135 w 580"/>
                <a:gd name="T5" fmla="*/ 445 h 581"/>
                <a:gd name="T6" fmla="*/ 85 w 580"/>
                <a:gd name="T7" fmla="*/ 86 h 581"/>
                <a:gd name="T8" fmla="*/ 445 w 580"/>
                <a:gd name="T9" fmla="*/ 136 h 581"/>
              </a:gdLst>
              <a:ahLst/>
              <a:cxnLst>
                <a:cxn ang="0">
                  <a:pos x="T0" y="T1"/>
                </a:cxn>
                <a:cxn ang="0">
                  <a:pos x="T2" y="T3"/>
                </a:cxn>
                <a:cxn ang="0">
                  <a:pos x="T4" y="T5"/>
                </a:cxn>
                <a:cxn ang="0">
                  <a:pos x="T6" y="T7"/>
                </a:cxn>
                <a:cxn ang="0">
                  <a:pos x="T8" y="T9"/>
                </a:cxn>
              </a:cxnLst>
              <a:rect l="0" t="0" r="r" b="b"/>
              <a:pathLst>
                <a:path w="580" h="581">
                  <a:moveTo>
                    <a:pt x="445" y="136"/>
                  </a:moveTo>
                  <a:cubicBezTo>
                    <a:pt x="558" y="249"/>
                    <a:pt x="580" y="410"/>
                    <a:pt x="495" y="496"/>
                  </a:cubicBezTo>
                  <a:cubicBezTo>
                    <a:pt x="410" y="581"/>
                    <a:pt x="249" y="559"/>
                    <a:pt x="135" y="445"/>
                  </a:cubicBezTo>
                  <a:cubicBezTo>
                    <a:pt x="22" y="332"/>
                    <a:pt x="0" y="171"/>
                    <a:pt x="85" y="86"/>
                  </a:cubicBezTo>
                  <a:cubicBezTo>
                    <a:pt x="170" y="0"/>
                    <a:pt x="331" y="23"/>
                    <a:pt x="445" y="136"/>
                  </a:cubicBezTo>
                </a:path>
              </a:pathLst>
            </a:cu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0" name="Freeform 136">
              <a:extLst>
                <a:ext uri="{FF2B5EF4-FFF2-40B4-BE49-F238E27FC236}">
                  <a16:creationId xmlns:a16="http://schemas.microsoft.com/office/drawing/2014/main" id="{B2945056-CC4F-4E9D-AC5D-917E3230F2E8}"/>
                </a:ext>
              </a:extLst>
            </p:cNvPr>
            <p:cNvSpPr>
              <a:spLocks noEditPoints="1"/>
            </p:cNvSpPr>
            <p:nvPr/>
          </p:nvSpPr>
          <p:spPr bwMode="auto">
            <a:xfrm>
              <a:off x="3704620" y="778089"/>
              <a:ext cx="3854150" cy="2923301"/>
            </a:xfrm>
            <a:custGeom>
              <a:avLst/>
              <a:gdLst>
                <a:gd name="T0" fmla="*/ 402 w 402"/>
                <a:gd name="T1" fmla="*/ 97 h 305"/>
                <a:gd name="T2" fmla="*/ 401 w 402"/>
                <a:gd name="T3" fmla="*/ 97 h 305"/>
                <a:gd name="T4" fmla="*/ 401 w 402"/>
                <a:gd name="T5" fmla="*/ 97 h 305"/>
                <a:gd name="T6" fmla="*/ 400 w 402"/>
                <a:gd name="T7" fmla="*/ 96 h 305"/>
                <a:gd name="T8" fmla="*/ 400 w 402"/>
                <a:gd name="T9" fmla="*/ 96 h 305"/>
                <a:gd name="T10" fmla="*/ 400 w 402"/>
                <a:gd name="T11" fmla="*/ 96 h 305"/>
                <a:gd name="T12" fmla="*/ 400 w 402"/>
                <a:gd name="T13" fmla="*/ 95 h 305"/>
                <a:gd name="T14" fmla="*/ 399 w 402"/>
                <a:gd name="T15" fmla="*/ 95 h 305"/>
                <a:gd name="T16" fmla="*/ 399 w 402"/>
                <a:gd name="T17" fmla="*/ 95 h 305"/>
                <a:gd name="T18" fmla="*/ 399 w 402"/>
                <a:gd name="T19" fmla="*/ 95 h 305"/>
                <a:gd name="T20" fmla="*/ 399 w 402"/>
                <a:gd name="T21" fmla="*/ 94 h 305"/>
                <a:gd name="T22" fmla="*/ 398 w 402"/>
                <a:gd name="T23" fmla="*/ 94 h 305"/>
                <a:gd name="T24" fmla="*/ 398 w 402"/>
                <a:gd name="T25" fmla="*/ 94 h 305"/>
                <a:gd name="T26" fmla="*/ 398 w 402"/>
                <a:gd name="T27" fmla="*/ 93 h 305"/>
                <a:gd name="T28" fmla="*/ 397 w 402"/>
                <a:gd name="T29" fmla="*/ 93 h 305"/>
                <a:gd name="T30" fmla="*/ 397 w 402"/>
                <a:gd name="T31" fmla="*/ 93 h 305"/>
                <a:gd name="T32" fmla="*/ 397 w 402"/>
                <a:gd name="T33" fmla="*/ 93 h 305"/>
                <a:gd name="T34" fmla="*/ 397 w 402"/>
                <a:gd name="T35" fmla="*/ 93 h 305"/>
                <a:gd name="T36" fmla="*/ 396 w 402"/>
                <a:gd name="T37" fmla="*/ 92 h 305"/>
                <a:gd name="T38" fmla="*/ 396 w 402"/>
                <a:gd name="T39" fmla="*/ 92 h 305"/>
                <a:gd name="T40" fmla="*/ 396 w 402"/>
                <a:gd name="T41" fmla="*/ 92 h 305"/>
                <a:gd name="T42" fmla="*/ 396 w 402"/>
                <a:gd name="T43" fmla="*/ 91 h 305"/>
                <a:gd name="T44" fmla="*/ 395 w 402"/>
                <a:gd name="T45" fmla="*/ 91 h 305"/>
                <a:gd name="T46" fmla="*/ 395 w 402"/>
                <a:gd name="T47" fmla="*/ 91 h 305"/>
                <a:gd name="T48" fmla="*/ 395 w 402"/>
                <a:gd name="T49" fmla="*/ 91 h 305"/>
                <a:gd name="T50" fmla="*/ 395 w 402"/>
                <a:gd name="T51" fmla="*/ 91 h 305"/>
                <a:gd name="T52" fmla="*/ 395 w 402"/>
                <a:gd name="T53" fmla="*/ 90 h 305"/>
                <a:gd name="T54" fmla="*/ 394 w 402"/>
                <a:gd name="T55" fmla="*/ 90 h 305"/>
                <a:gd name="T56" fmla="*/ 394 w 402"/>
                <a:gd name="T57" fmla="*/ 90 h 305"/>
                <a:gd name="T58" fmla="*/ 394 w 402"/>
                <a:gd name="T59" fmla="*/ 90 h 305"/>
                <a:gd name="T60" fmla="*/ 394 w 402"/>
                <a:gd name="T61" fmla="*/ 90 h 305"/>
                <a:gd name="T62" fmla="*/ 393 w 402"/>
                <a:gd name="T63" fmla="*/ 89 h 305"/>
                <a:gd name="T64" fmla="*/ 393 w 402"/>
                <a:gd name="T65" fmla="*/ 89 h 305"/>
                <a:gd name="T66" fmla="*/ 393 w 402"/>
                <a:gd name="T67" fmla="*/ 89 h 305"/>
                <a:gd name="T68" fmla="*/ 393 w 402"/>
                <a:gd name="T69" fmla="*/ 89 h 305"/>
                <a:gd name="T70" fmla="*/ 393 w 402"/>
                <a:gd name="T71" fmla="*/ 89 h 305"/>
                <a:gd name="T72" fmla="*/ 392 w 402"/>
                <a:gd name="T73" fmla="*/ 88 h 305"/>
                <a:gd name="T74" fmla="*/ 392 w 402"/>
                <a:gd name="T75" fmla="*/ 88 h 305"/>
                <a:gd name="T76" fmla="*/ 392 w 402"/>
                <a:gd name="T77" fmla="*/ 88 h 305"/>
                <a:gd name="T78" fmla="*/ 391 w 402"/>
                <a:gd name="T79" fmla="*/ 87 h 305"/>
                <a:gd name="T80" fmla="*/ 391 w 402"/>
                <a:gd name="T81" fmla="*/ 87 h 305"/>
                <a:gd name="T82" fmla="*/ 0 w 402"/>
                <a:gd name="T83" fmla="*/ 246 h 305"/>
                <a:gd name="T84" fmla="*/ 257 w 402"/>
                <a:gd name="T85" fmla="*/ 1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 h="305">
                  <a:moveTo>
                    <a:pt x="402" y="97"/>
                  </a:moveTo>
                  <a:cubicBezTo>
                    <a:pt x="402" y="97"/>
                    <a:pt x="402" y="97"/>
                    <a:pt x="402" y="97"/>
                  </a:cubicBezTo>
                  <a:cubicBezTo>
                    <a:pt x="402" y="97"/>
                    <a:pt x="402" y="97"/>
                    <a:pt x="402" y="97"/>
                  </a:cubicBezTo>
                  <a:moveTo>
                    <a:pt x="401" y="97"/>
                  </a:moveTo>
                  <a:cubicBezTo>
                    <a:pt x="401" y="97"/>
                    <a:pt x="401" y="97"/>
                    <a:pt x="402" y="97"/>
                  </a:cubicBezTo>
                  <a:cubicBezTo>
                    <a:pt x="401" y="97"/>
                    <a:pt x="401" y="97"/>
                    <a:pt x="401" y="97"/>
                  </a:cubicBezTo>
                  <a:moveTo>
                    <a:pt x="401" y="97"/>
                  </a:moveTo>
                  <a:cubicBezTo>
                    <a:pt x="401" y="97"/>
                    <a:pt x="401" y="97"/>
                    <a:pt x="401" y="97"/>
                  </a:cubicBezTo>
                  <a:cubicBezTo>
                    <a:pt x="401" y="97"/>
                    <a:pt x="401" y="97"/>
                    <a:pt x="401" y="97"/>
                  </a:cubicBezTo>
                  <a:moveTo>
                    <a:pt x="400" y="96"/>
                  </a:moveTo>
                  <a:cubicBezTo>
                    <a:pt x="401" y="96"/>
                    <a:pt x="401" y="96"/>
                    <a:pt x="401" y="97"/>
                  </a:cubicBezTo>
                  <a:cubicBezTo>
                    <a:pt x="401" y="96"/>
                    <a:pt x="401" y="96"/>
                    <a:pt x="400" y="96"/>
                  </a:cubicBezTo>
                  <a:moveTo>
                    <a:pt x="400" y="96"/>
                  </a:moveTo>
                  <a:cubicBezTo>
                    <a:pt x="400" y="96"/>
                    <a:pt x="400" y="96"/>
                    <a:pt x="400" y="96"/>
                  </a:cubicBezTo>
                  <a:cubicBezTo>
                    <a:pt x="400" y="96"/>
                    <a:pt x="400" y="96"/>
                    <a:pt x="400" y="96"/>
                  </a:cubicBezTo>
                  <a:moveTo>
                    <a:pt x="400" y="96"/>
                  </a:moveTo>
                  <a:cubicBezTo>
                    <a:pt x="400" y="96"/>
                    <a:pt x="400" y="96"/>
                    <a:pt x="400" y="96"/>
                  </a:cubicBezTo>
                  <a:cubicBezTo>
                    <a:pt x="400" y="96"/>
                    <a:pt x="400" y="96"/>
                    <a:pt x="400" y="96"/>
                  </a:cubicBezTo>
                  <a:moveTo>
                    <a:pt x="400" y="95"/>
                  </a:moveTo>
                  <a:cubicBezTo>
                    <a:pt x="400" y="96"/>
                    <a:pt x="400" y="96"/>
                    <a:pt x="400" y="96"/>
                  </a:cubicBezTo>
                  <a:cubicBezTo>
                    <a:pt x="400" y="95"/>
                    <a:pt x="400" y="95"/>
                    <a:pt x="400" y="95"/>
                  </a:cubicBezTo>
                  <a:moveTo>
                    <a:pt x="399" y="95"/>
                  </a:moveTo>
                  <a:cubicBezTo>
                    <a:pt x="400" y="95"/>
                    <a:pt x="400" y="95"/>
                    <a:pt x="400" y="95"/>
                  </a:cubicBezTo>
                  <a:cubicBezTo>
                    <a:pt x="399" y="95"/>
                    <a:pt x="399" y="95"/>
                    <a:pt x="399" y="95"/>
                  </a:cubicBezTo>
                  <a:moveTo>
                    <a:pt x="399" y="95"/>
                  </a:moveTo>
                  <a:cubicBezTo>
                    <a:pt x="399" y="95"/>
                    <a:pt x="399" y="95"/>
                    <a:pt x="399" y="95"/>
                  </a:cubicBezTo>
                  <a:cubicBezTo>
                    <a:pt x="399" y="95"/>
                    <a:pt x="399" y="95"/>
                    <a:pt x="399" y="95"/>
                  </a:cubicBezTo>
                  <a:moveTo>
                    <a:pt x="399" y="95"/>
                  </a:moveTo>
                  <a:cubicBezTo>
                    <a:pt x="399" y="95"/>
                    <a:pt x="399" y="95"/>
                    <a:pt x="399" y="95"/>
                  </a:cubicBezTo>
                  <a:cubicBezTo>
                    <a:pt x="399" y="95"/>
                    <a:pt x="399" y="95"/>
                    <a:pt x="399" y="95"/>
                  </a:cubicBezTo>
                  <a:moveTo>
                    <a:pt x="399" y="94"/>
                  </a:moveTo>
                  <a:cubicBezTo>
                    <a:pt x="399" y="94"/>
                    <a:pt x="399" y="94"/>
                    <a:pt x="399" y="95"/>
                  </a:cubicBezTo>
                  <a:cubicBezTo>
                    <a:pt x="399" y="94"/>
                    <a:pt x="399" y="94"/>
                    <a:pt x="399" y="94"/>
                  </a:cubicBezTo>
                  <a:moveTo>
                    <a:pt x="398" y="94"/>
                  </a:moveTo>
                  <a:cubicBezTo>
                    <a:pt x="398" y="94"/>
                    <a:pt x="398" y="94"/>
                    <a:pt x="399" y="94"/>
                  </a:cubicBezTo>
                  <a:cubicBezTo>
                    <a:pt x="398" y="94"/>
                    <a:pt x="398" y="94"/>
                    <a:pt x="398" y="94"/>
                  </a:cubicBezTo>
                  <a:moveTo>
                    <a:pt x="398" y="94"/>
                  </a:moveTo>
                  <a:cubicBezTo>
                    <a:pt x="398" y="94"/>
                    <a:pt x="398" y="94"/>
                    <a:pt x="398" y="94"/>
                  </a:cubicBezTo>
                  <a:cubicBezTo>
                    <a:pt x="398" y="94"/>
                    <a:pt x="398" y="94"/>
                    <a:pt x="398" y="94"/>
                  </a:cubicBezTo>
                  <a:moveTo>
                    <a:pt x="398" y="93"/>
                  </a:moveTo>
                  <a:cubicBezTo>
                    <a:pt x="398" y="94"/>
                    <a:pt x="398" y="94"/>
                    <a:pt x="398" y="94"/>
                  </a:cubicBezTo>
                  <a:cubicBezTo>
                    <a:pt x="398" y="93"/>
                    <a:pt x="398" y="93"/>
                    <a:pt x="398" y="93"/>
                  </a:cubicBezTo>
                  <a:moveTo>
                    <a:pt x="397" y="93"/>
                  </a:moveTo>
                  <a:cubicBezTo>
                    <a:pt x="398" y="93"/>
                    <a:pt x="398" y="93"/>
                    <a:pt x="398" y="93"/>
                  </a:cubicBezTo>
                  <a:cubicBezTo>
                    <a:pt x="398" y="93"/>
                    <a:pt x="398"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6" y="92"/>
                  </a:moveTo>
                  <a:cubicBezTo>
                    <a:pt x="396" y="92"/>
                    <a:pt x="397" y="92"/>
                    <a:pt x="397" y="93"/>
                  </a:cubicBezTo>
                  <a:cubicBezTo>
                    <a:pt x="397" y="92"/>
                    <a:pt x="396" y="92"/>
                    <a:pt x="396" y="92"/>
                  </a:cubicBezTo>
                  <a:moveTo>
                    <a:pt x="396" y="92"/>
                  </a:moveTo>
                  <a:cubicBezTo>
                    <a:pt x="396" y="92"/>
                    <a:pt x="396" y="92"/>
                    <a:pt x="396" y="92"/>
                  </a:cubicBezTo>
                  <a:cubicBezTo>
                    <a:pt x="396" y="92"/>
                    <a:pt x="396" y="92"/>
                    <a:pt x="396" y="92"/>
                  </a:cubicBezTo>
                  <a:moveTo>
                    <a:pt x="396" y="92"/>
                  </a:moveTo>
                  <a:cubicBezTo>
                    <a:pt x="396" y="92"/>
                    <a:pt x="396" y="92"/>
                    <a:pt x="396" y="92"/>
                  </a:cubicBezTo>
                  <a:cubicBezTo>
                    <a:pt x="396" y="92"/>
                    <a:pt x="396" y="92"/>
                    <a:pt x="396" y="92"/>
                  </a:cubicBezTo>
                  <a:moveTo>
                    <a:pt x="396" y="91"/>
                  </a:moveTo>
                  <a:cubicBezTo>
                    <a:pt x="396" y="92"/>
                    <a:pt x="396" y="92"/>
                    <a:pt x="396" y="92"/>
                  </a:cubicBezTo>
                  <a:cubicBezTo>
                    <a:pt x="396" y="92"/>
                    <a:pt x="396" y="92"/>
                    <a:pt x="396" y="91"/>
                  </a:cubicBezTo>
                  <a:moveTo>
                    <a:pt x="395" y="91"/>
                  </a:moveTo>
                  <a:cubicBezTo>
                    <a:pt x="396" y="91"/>
                    <a:pt x="396" y="91"/>
                    <a:pt x="396"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0"/>
                  </a:moveTo>
                  <a:cubicBezTo>
                    <a:pt x="395" y="90"/>
                    <a:pt x="395" y="90"/>
                    <a:pt x="395" y="91"/>
                  </a:cubicBezTo>
                  <a:cubicBezTo>
                    <a:pt x="395" y="90"/>
                    <a:pt x="395" y="90"/>
                    <a:pt x="395"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1" y="87"/>
                  </a:moveTo>
                  <a:cubicBezTo>
                    <a:pt x="391" y="88"/>
                    <a:pt x="391" y="88"/>
                    <a:pt x="391" y="88"/>
                  </a:cubicBezTo>
                  <a:cubicBezTo>
                    <a:pt x="391" y="87"/>
                    <a:pt x="391" y="87"/>
                    <a:pt x="391" y="87"/>
                  </a:cubicBezTo>
                  <a:moveTo>
                    <a:pt x="391" y="87"/>
                  </a:moveTo>
                  <a:cubicBezTo>
                    <a:pt x="391" y="87"/>
                    <a:pt x="391" y="87"/>
                    <a:pt x="391" y="87"/>
                  </a:cubicBezTo>
                  <a:cubicBezTo>
                    <a:pt x="391" y="87"/>
                    <a:pt x="391" y="87"/>
                    <a:pt x="391" y="87"/>
                  </a:cubicBezTo>
                  <a:moveTo>
                    <a:pt x="217" y="0"/>
                  </a:moveTo>
                  <a:cubicBezTo>
                    <a:pt x="95" y="12"/>
                    <a:pt x="0" y="115"/>
                    <a:pt x="0" y="240"/>
                  </a:cubicBezTo>
                  <a:cubicBezTo>
                    <a:pt x="0" y="242"/>
                    <a:pt x="0" y="244"/>
                    <a:pt x="0" y="246"/>
                  </a:cubicBezTo>
                  <a:cubicBezTo>
                    <a:pt x="5" y="266"/>
                    <a:pt x="12" y="285"/>
                    <a:pt x="21" y="305"/>
                  </a:cubicBezTo>
                  <a:cubicBezTo>
                    <a:pt x="18" y="289"/>
                    <a:pt x="16" y="273"/>
                    <a:pt x="16" y="256"/>
                  </a:cubicBezTo>
                  <a:cubicBezTo>
                    <a:pt x="16" y="123"/>
                    <a:pt x="124" y="15"/>
                    <a:pt x="257" y="15"/>
                  </a:cubicBezTo>
                  <a:cubicBezTo>
                    <a:pt x="263" y="15"/>
                    <a:pt x="270" y="15"/>
                    <a:pt x="276" y="16"/>
                  </a:cubicBezTo>
                  <a:cubicBezTo>
                    <a:pt x="256" y="8"/>
                    <a:pt x="236" y="3"/>
                    <a:pt x="217" y="0"/>
                  </a:cubicBezTo>
                </a:path>
              </a:pathLst>
            </a:custGeom>
            <a:solidFill>
              <a:srgbClr val="EF4B25">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1" name="Freeform 128">
              <a:extLst>
                <a:ext uri="{FF2B5EF4-FFF2-40B4-BE49-F238E27FC236}">
                  <a16:creationId xmlns:a16="http://schemas.microsoft.com/office/drawing/2014/main" id="{6146689F-D10A-4CC4-B1D8-D21F2ADA9D2B}"/>
                </a:ext>
              </a:extLst>
            </p:cNvPr>
            <p:cNvSpPr>
              <a:spLocks noEditPoints="1"/>
            </p:cNvSpPr>
            <p:nvPr/>
          </p:nvSpPr>
          <p:spPr bwMode="auto">
            <a:xfrm>
              <a:off x="3788293" y="2039612"/>
              <a:ext cx="4575823" cy="3765251"/>
            </a:xfrm>
            <a:custGeom>
              <a:avLst/>
              <a:gdLst>
                <a:gd name="T0" fmla="*/ 73 w 477"/>
                <a:gd name="T1" fmla="*/ 304 h 393"/>
                <a:gd name="T2" fmla="*/ 73 w 477"/>
                <a:gd name="T3" fmla="*/ 304 h 393"/>
                <a:gd name="T4" fmla="*/ 73 w 477"/>
                <a:gd name="T5" fmla="*/ 304 h 393"/>
                <a:gd name="T6" fmla="*/ 72 w 477"/>
                <a:gd name="T7" fmla="*/ 304 h 393"/>
                <a:gd name="T8" fmla="*/ 72 w 477"/>
                <a:gd name="T9" fmla="*/ 303 h 393"/>
                <a:gd name="T10" fmla="*/ 72 w 477"/>
                <a:gd name="T11" fmla="*/ 303 h 393"/>
                <a:gd name="T12" fmla="*/ 72 w 477"/>
                <a:gd name="T13" fmla="*/ 303 h 393"/>
                <a:gd name="T14" fmla="*/ 72 w 477"/>
                <a:gd name="T15" fmla="*/ 303 h 393"/>
                <a:gd name="T16" fmla="*/ 72 w 477"/>
                <a:gd name="T17" fmla="*/ 303 h 393"/>
                <a:gd name="T18" fmla="*/ 71 w 477"/>
                <a:gd name="T19" fmla="*/ 302 h 393"/>
                <a:gd name="T20" fmla="*/ 70 w 477"/>
                <a:gd name="T21" fmla="*/ 301 h 393"/>
                <a:gd name="T22" fmla="*/ 70 w 477"/>
                <a:gd name="T23" fmla="*/ 301 h 393"/>
                <a:gd name="T24" fmla="*/ 68 w 477"/>
                <a:gd name="T25" fmla="*/ 299 h 393"/>
                <a:gd name="T26" fmla="*/ 67 w 477"/>
                <a:gd name="T27" fmla="*/ 298 h 393"/>
                <a:gd name="T28" fmla="*/ 67 w 477"/>
                <a:gd name="T29" fmla="*/ 298 h 393"/>
                <a:gd name="T30" fmla="*/ 67 w 477"/>
                <a:gd name="T31" fmla="*/ 298 h 393"/>
                <a:gd name="T32" fmla="*/ 67 w 477"/>
                <a:gd name="T33" fmla="*/ 298 h 393"/>
                <a:gd name="T34" fmla="*/ 67 w 477"/>
                <a:gd name="T35" fmla="*/ 298 h 393"/>
                <a:gd name="T36" fmla="*/ 67 w 477"/>
                <a:gd name="T37" fmla="*/ 298 h 393"/>
                <a:gd name="T38" fmla="*/ 66 w 477"/>
                <a:gd name="T39" fmla="*/ 297 h 393"/>
                <a:gd name="T40" fmla="*/ 66 w 477"/>
                <a:gd name="T41" fmla="*/ 297 h 393"/>
                <a:gd name="T42" fmla="*/ 66 w 477"/>
                <a:gd name="T43" fmla="*/ 297 h 393"/>
                <a:gd name="T44" fmla="*/ 66 w 477"/>
                <a:gd name="T45" fmla="*/ 296 h 393"/>
                <a:gd name="T46" fmla="*/ 66 w 477"/>
                <a:gd name="T47" fmla="*/ 296 h 393"/>
                <a:gd name="T48" fmla="*/ 66 w 477"/>
                <a:gd name="T49" fmla="*/ 296 h 393"/>
                <a:gd name="T50" fmla="*/ 0 w 477"/>
                <a:gd name="T51" fmla="*/ 201 h 393"/>
                <a:gd name="T52" fmla="*/ 65 w 477"/>
                <a:gd name="T53" fmla="*/ 296 h 393"/>
                <a:gd name="T54" fmla="*/ 387 w 477"/>
                <a:gd name="T55" fmla="*/ 0 h 393"/>
                <a:gd name="T56" fmla="*/ 461 w 477"/>
                <a:gd name="T57" fmla="*/ 136 h 393"/>
                <a:gd name="T58" fmla="*/ 160 w 477"/>
                <a:gd name="T59" fmla="*/ 369 h 393"/>
                <a:gd name="T60" fmla="*/ 74 w 477"/>
                <a:gd name="T61" fmla="*/ 305 h 393"/>
                <a:gd name="T62" fmla="*/ 74 w 477"/>
                <a:gd name="T63" fmla="*/ 305 h 393"/>
                <a:gd name="T64" fmla="*/ 75 w 477"/>
                <a:gd name="T65" fmla="*/ 306 h 393"/>
                <a:gd name="T66" fmla="*/ 75 w 477"/>
                <a:gd name="T67" fmla="*/ 306 h 393"/>
                <a:gd name="T68" fmla="*/ 75 w 477"/>
                <a:gd name="T69" fmla="*/ 306 h 393"/>
                <a:gd name="T70" fmla="*/ 75 w 477"/>
                <a:gd name="T71" fmla="*/ 306 h 393"/>
                <a:gd name="T72" fmla="*/ 76 w 477"/>
                <a:gd name="T73" fmla="*/ 307 h 393"/>
                <a:gd name="T74" fmla="*/ 76 w 477"/>
                <a:gd name="T75" fmla="*/ 307 h 393"/>
                <a:gd name="T76" fmla="*/ 76 w 477"/>
                <a:gd name="T77" fmla="*/ 307 h 393"/>
                <a:gd name="T78" fmla="*/ 76 w 477"/>
                <a:gd name="T79" fmla="*/ 307 h 393"/>
                <a:gd name="T80" fmla="*/ 77 w 477"/>
                <a:gd name="T81" fmla="*/ 308 h 393"/>
                <a:gd name="T82" fmla="*/ 77 w 477"/>
                <a:gd name="T83" fmla="*/ 308 h 393"/>
                <a:gd name="T84" fmla="*/ 77 w 477"/>
                <a:gd name="T85" fmla="*/ 308 h 393"/>
                <a:gd name="T86" fmla="*/ 211 w 477"/>
                <a:gd name="T87" fmla="*/ 392 h 393"/>
                <a:gd name="T88" fmla="*/ 477 w 477"/>
                <a:gd name="T89" fmla="*/ 1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7" h="393">
                  <a:moveTo>
                    <a:pt x="73" y="304"/>
                  </a:moveTo>
                  <a:cubicBezTo>
                    <a:pt x="73" y="304"/>
                    <a:pt x="73" y="304"/>
                    <a:pt x="73" y="304"/>
                  </a:cubicBezTo>
                  <a:cubicBezTo>
                    <a:pt x="73" y="304"/>
                    <a:pt x="73" y="304"/>
                    <a:pt x="73" y="304"/>
                  </a:cubicBezTo>
                  <a:moveTo>
                    <a:pt x="73" y="304"/>
                  </a:moveTo>
                  <a:cubicBezTo>
                    <a:pt x="73" y="304"/>
                    <a:pt x="73" y="304"/>
                    <a:pt x="73" y="304"/>
                  </a:cubicBezTo>
                  <a:cubicBezTo>
                    <a:pt x="73" y="304"/>
                    <a:pt x="73" y="304"/>
                    <a:pt x="73" y="304"/>
                  </a:cubicBezTo>
                  <a:moveTo>
                    <a:pt x="72" y="303"/>
                  </a:moveTo>
                  <a:cubicBezTo>
                    <a:pt x="72" y="304"/>
                    <a:pt x="72" y="304"/>
                    <a:pt x="72" y="304"/>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1" y="302"/>
                  </a:moveTo>
                  <a:cubicBezTo>
                    <a:pt x="71" y="302"/>
                    <a:pt x="71" y="302"/>
                    <a:pt x="71" y="302"/>
                  </a:cubicBezTo>
                  <a:cubicBezTo>
                    <a:pt x="71" y="302"/>
                    <a:pt x="71" y="302"/>
                    <a:pt x="71" y="302"/>
                  </a:cubicBezTo>
                  <a:moveTo>
                    <a:pt x="70" y="301"/>
                  </a:moveTo>
                  <a:cubicBezTo>
                    <a:pt x="70" y="301"/>
                    <a:pt x="70" y="301"/>
                    <a:pt x="70" y="301"/>
                  </a:cubicBezTo>
                  <a:cubicBezTo>
                    <a:pt x="70" y="301"/>
                    <a:pt x="70" y="301"/>
                    <a:pt x="70" y="301"/>
                  </a:cubicBezTo>
                  <a:moveTo>
                    <a:pt x="68" y="299"/>
                  </a:moveTo>
                  <a:cubicBezTo>
                    <a:pt x="68" y="299"/>
                    <a:pt x="68" y="299"/>
                    <a:pt x="68" y="299"/>
                  </a:cubicBezTo>
                  <a:cubicBezTo>
                    <a:pt x="68" y="299"/>
                    <a:pt x="68" y="299"/>
                    <a:pt x="68" y="299"/>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6" y="297"/>
                  </a:moveTo>
                  <a:cubicBezTo>
                    <a:pt x="66" y="297"/>
                    <a:pt x="67" y="297"/>
                    <a:pt x="67" y="298"/>
                  </a:cubicBezTo>
                  <a:cubicBezTo>
                    <a:pt x="67" y="297"/>
                    <a:pt x="66" y="297"/>
                    <a:pt x="66" y="297"/>
                  </a:cubicBezTo>
                  <a:moveTo>
                    <a:pt x="66" y="297"/>
                  </a:moveTo>
                  <a:cubicBezTo>
                    <a:pt x="66" y="297"/>
                    <a:pt x="66" y="297"/>
                    <a:pt x="66" y="297"/>
                  </a:cubicBezTo>
                  <a:cubicBezTo>
                    <a:pt x="66" y="297"/>
                    <a:pt x="66" y="297"/>
                    <a:pt x="66" y="297"/>
                  </a:cubicBezTo>
                  <a:moveTo>
                    <a:pt x="66" y="297"/>
                  </a:moveTo>
                  <a:cubicBezTo>
                    <a:pt x="66" y="297"/>
                    <a:pt x="66" y="297"/>
                    <a:pt x="66" y="297"/>
                  </a:cubicBezTo>
                  <a:cubicBezTo>
                    <a:pt x="66" y="297"/>
                    <a:pt x="66" y="297"/>
                    <a:pt x="66" y="297"/>
                  </a:cubicBezTo>
                  <a:moveTo>
                    <a:pt x="66" y="296"/>
                  </a:moveTo>
                  <a:cubicBezTo>
                    <a:pt x="66" y="297"/>
                    <a:pt x="66" y="297"/>
                    <a:pt x="66" y="297"/>
                  </a:cubicBezTo>
                  <a:cubicBezTo>
                    <a:pt x="66" y="297"/>
                    <a:pt x="66" y="297"/>
                    <a:pt x="66" y="296"/>
                  </a:cubicBezTo>
                  <a:moveTo>
                    <a:pt x="65" y="296"/>
                  </a:moveTo>
                  <a:cubicBezTo>
                    <a:pt x="65" y="296"/>
                    <a:pt x="65" y="296"/>
                    <a:pt x="66" y="296"/>
                  </a:cubicBezTo>
                  <a:cubicBezTo>
                    <a:pt x="65" y="296"/>
                    <a:pt x="65" y="296"/>
                    <a:pt x="65" y="296"/>
                  </a:cubicBezTo>
                  <a:moveTo>
                    <a:pt x="0" y="201"/>
                  </a:moveTo>
                  <a:cubicBezTo>
                    <a:pt x="0" y="201"/>
                    <a:pt x="0" y="201"/>
                    <a:pt x="0" y="201"/>
                  </a:cubicBezTo>
                  <a:cubicBezTo>
                    <a:pt x="16" y="234"/>
                    <a:pt x="37" y="267"/>
                    <a:pt x="65" y="296"/>
                  </a:cubicBezTo>
                  <a:cubicBezTo>
                    <a:pt x="37" y="267"/>
                    <a:pt x="16" y="234"/>
                    <a:pt x="0" y="201"/>
                  </a:cubicBezTo>
                  <a:moveTo>
                    <a:pt x="387" y="0"/>
                  </a:moveTo>
                  <a:cubicBezTo>
                    <a:pt x="419" y="32"/>
                    <a:pt x="443" y="69"/>
                    <a:pt x="459" y="106"/>
                  </a:cubicBezTo>
                  <a:cubicBezTo>
                    <a:pt x="460" y="116"/>
                    <a:pt x="461" y="126"/>
                    <a:pt x="461" y="136"/>
                  </a:cubicBezTo>
                  <a:cubicBezTo>
                    <a:pt x="461" y="269"/>
                    <a:pt x="353" y="377"/>
                    <a:pt x="220" y="377"/>
                  </a:cubicBezTo>
                  <a:cubicBezTo>
                    <a:pt x="199" y="377"/>
                    <a:pt x="179" y="374"/>
                    <a:pt x="160" y="369"/>
                  </a:cubicBezTo>
                  <a:cubicBezTo>
                    <a:pt x="130" y="353"/>
                    <a:pt x="101" y="332"/>
                    <a:pt x="74" y="305"/>
                  </a:cubicBezTo>
                  <a:cubicBezTo>
                    <a:pt x="74" y="305"/>
                    <a:pt x="74" y="305"/>
                    <a:pt x="74" y="305"/>
                  </a:cubicBezTo>
                  <a:cubicBezTo>
                    <a:pt x="74" y="305"/>
                    <a:pt x="74" y="305"/>
                    <a:pt x="74" y="305"/>
                  </a:cubicBezTo>
                  <a:cubicBezTo>
                    <a:pt x="74" y="305"/>
                    <a:pt x="74" y="305"/>
                    <a:pt x="74" y="305"/>
                  </a:cubicBezTo>
                  <a:cubicBezTo>
                    <a:pt x="74" y="305"/>
                    <a:pt x="74"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118" y="348"/>
                    <a:pt x="164" y="376"/>
                    <a:pt x="211" y="392"/>
                  </a:cubicBezTo>
                  <a:cubicBezTo>
                    <a:pt x="219" y="392"/>
                    <a:pt x="228" y="393"/>
                    <a:pt x="236" y="393"/>
                  </a:cubicBezTo>
                  <a:cubicBezTo>
                    <a:pt x="367" y="393"/>
                    <a:pt x="474" y="288"/>
                    <a:pt x="477" y="158"/>
                  </a:cubicBezTo>
                  <a:cubicBezTo>
                    <a:pt x="463" y="103"/>
                    <a:pt x="433" y="48"/>
                    <a:pt x="387" y="0"/>
                  </a:cubicBezTo>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2" name="Oval 186">
              <a:extLst>
                <a:ext uri="{FF2B5EF4-FFF2-40B4-BE49-F238E27FC236}">
                  <a16:creationId xmlns:a16="http://schemas.microsoft.com/office/drawing/2014/main" id="{16338F15-79EA-4924-B0D1-72B291ABC6F4}"/>
                </a:ext>
              </a:extLst>
            </p:cNvPr>
            <p:cNvSpPr>
              <a:spLocks noChangeArrowheads="1"/>
            </p:cNvSpPr>
            <p:nvPr/>
          </p:nvSpPr>
          <p:spPr bwMode="auto">
            <a:xfrm>
              <a:off x="3662785" y="1108758"/>
              <a:ext cx="4628118" cy="4622892"/>
            </a:xfrm>
            <a:prstGeom prst="ellipse">
              <a:avLst/>
            </a:pr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6" name="Oval 187">
              <a:extLst>
                <a:ext uri="{FF2B5EF4-FFF2-40B4-BE49-F238E27FC236}">
                  <a16:creationId xmlns:a16="http://schemas.microsoft.com/office/drawing/2014/main" id="{359AF938-C454-4545-8F8A-AF11A8746275}"/>
                </a:ext>
              </a:extLst>
            </p:cNvPr>
            <p:cNvSpPr>
              <a:spLocks noChangeArrowheads="1"/>
            </p:cNvSpPr>
            <p:nvPr/>
          </p:nvSpPr>
          <p:spPr bwMode="auto">
            <a:xfrm>
              <a:off x="8473934" y="3132579"/>
              <a:ext cx="209180" cy="209181"/>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7" name="Oval 188">
              <a:extLst>
                <a:ext uri="{FF2B5EF4-FFF2-40B4-BE49-F238E27FC236}">
                  <a16:creationId xmlns:a16="http://schemas.microsoft.com/office/drawing/2014/main" id="{C12F86BA-8858-4149-BA21-F93ACF4708BE}"/>
                </a:ext>
              </a:extLst>
            </p:cNvPr>
            <p:cNvSpPr>
              <a:spLocks noChangeArrowheads="1"/>
            </p:cNvSpPr>
            <p:nvPr/>
          </p:nvSpPr>
          <p:spPr bwMode="auto">
            <a:xfrm>
              <a:off x="8996234" y="2708990"/>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8" name="Oval 189">
              <a:extLst>
                <a:ext uri="{FF2B5EF4-FFF2-40B4-BE49-F238E27FC236}">
                  <a16:creationId xmlns:a16="http://schemas.microsoft.com/office/drawing/2014/main" id="{D6DDE7E5-984D-424F-9808-B625063BA43A}"/>
                </a:ext>
              </a:extLst>
            </p:cNvPr>
            <p:cNvSpPr>
              <a:spLocks noChangeArrowheads="1"/>
            </p:cNvSpPr>
            <p:nvPr/>
          </p:nvSpPr>
          <p:spPr bwMode="auto">
            <a:xfrm>
              <a:off x="8601812" y="3885222"/>
              <a:ext cx="157703" cy="157703"/>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0" name="Oval 190">
              <a:extLst>
                <a:ext uri="{FF2B5EF4-FFF2-40B4-BE49-F238E27FC236}">
                  <a16:creationId xmlns:a16="http://schemas.microsoft.com/office/drawing/2014/main" id="{F050C5DF-C40A-4178-801C-2BE27E613603}"/>
                </a:ext>
              </a:extLst>
            </p:cNvPr>
            <p:cNvSpPr>
              <a:spLocks noChangeArrowheads="1"/>
            </p:cNvSpPr>
            <p:nvPr/>
          </p:nvSpPr>
          <p:spPr bwMode="auto">
            <a:xfrm>
              <a:off x="3269919" y="4283073"/>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1" name="Oval 191">
              <a:extLst>
                <a:ext uri="{FF2B5EF4-FFF2-40B4-BE49-F238E27FC236}">
                  <a16:creationId xmlns:a16="http://schemas.microsoft.com/office/drawing/2014/main" id="{9D6D7359-02F7-4314-B2FA-95F290B0CFBD}"/>
                </a:ext>
              </a:extLst>
            </p:cNvPr>
            <p:cNvSpPr>
              <a:spLocks noChangeArrowheads="1"/>
            </p:cNvSpPr>
            <p:nvPr/>
          </p:nvSpPr>
          <p:spPr bwMode="auto">
            <a:xfrm>
              <a:off x="8504335" y="2614859"/>
              <a:ext cx="189243" cy="188263"/>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2" name="Oval 192">
              <a:extLst>
                <a:ext uri="{FF2B5EF4-FFF2-40B4-BE49-F238E27FC236}">
                  <a16:creationId xmlns:a16="http://schemas.microsoft.com/office/drawing/2014/main" id="{F81C8F43-D1F0-428F-853E-B32727DD7C26}"/>
                </a:ext>
              </a:extLst>
            </p:cNvPr>
            <p:cNvSpPr>
              <a:spLocks noChangeArrowheads="1"/>
            </p:cNvSpPr>
            <p:nvPr/>
          </p:nvSpPr>
          <p:spPr bwMode="auto">
            <a:xfrm>
              <a:off x="3222361" y="3514336"/>
              <a:ext cx="220784" cy="219640"/>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3" name="Oval 193">
              <a:extLst>
                <a:ext uri="{FF2B5EF4-FFF2-40B4-BE49-F238E27FC236}">
                  <a16:creationId xmlns:a16="http://schemas.microsoft.com/office/drawing/2014/main" id="{DED32558-10B4-4BC8-B3D5-0AEE5D8FDFD1}"/>
                </a:ext>
              </a:extLst>
            </p:cNvPr>
            <p:cNvSpPr>
              <a:spLocks noChangeArrowheads="1"/>
            </p:cNvSpPr>
            <p:nvPr/>
          </p:nvSpPr>
          <p:spPr bwMode="auto">
            <a:xfrm>
              <a:off x="2956802" y="3043679"/>
              <a:ext cx="188262" cy="189243"/>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4" name="Oval 194">
              <a:extLst>
                <a:ext uri="{FF2B5EF4-FFF2-40B4-BE49-F238E27FC236}">
                  <a16:creationId xmlns:a16="http://schemas.microsoft.com/office/drawing/2014/main" id="{EFF20204-D4C7-46C1-ABC1-26E4FE18B490}"/>
                </a:ext>
              </a:extLst>
            </p:cNvPr>
            <p:cNvSpPr>
              <a:spLocks noChangeArrowheads="1"/>
            </p:cNvSpPr>
            <p:nvPr/>
          </p:nvSpPr>
          <p:spPr bwMode="auto">
            <a:xfrm>
              <a:off x="8819081" y="3420204"/>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5" name="Oval 195">
              <a:extLst>
                <a:ext uri="{FF2B5EF4-FFF2-40B4-BE49-F238E27FC236}">
                  <a16:creationId xmlns:a16="http://schemas.microsoft.com/office/drawing/2014/main" id="{D23332F2-854A-4962-A77F-559BB5004CF8}"/>
                </a:ext>
              </a:extLst>
            </p:cNvPr>
            <p:cNvSpPr>
              <a:spLocks noChangeArrowheads="1"/>
            </p:cNvSpPr>
            <p:nvPr/>
          </p:nvSpPr>
          <p:spPr bwMode="auto">
            <a:xfrm>
              <a:off x="2726704" y="3927466"/>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6" name="Oval 196">
              <a:extLst>
                <a:ext uri="{FF2B5EF4-FFF2-40B4-BE49-F238E27FC236}">
                  <a16:creationId xmlns:a16="http://schemas.microsoft.com/office/drawing/2014/main" id="{24FDB16B-24E8-43E6-8516-D2F254612F32}"/>
                </a:ext>
              </a:extLst>
            </p:cNvPr>
            <p:cNvSpPr>
              <a:spLocks noChangeArrowheads="1"/>
            </p:cNvSpPr>
            <p:nvPr/>
          </p:nvSpPr>
          <p:spPr bwMode="auto">
            <a:xfrm>
              <a:off x="2968867" y="4635695"/>
              <a:ext cx="157703" cy="156885"/>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grpSp>
      <p:sp>
        <p:nvSpPr>
          <p:cNvPr id="13" name="Text Placeholder 12">
            <a:extLst>
              <a:ext uri="{FF2B5EF4-FFF2-40B4-BE49-F238E27FC236}">
                <a16:creationId xmlns:a16="http://schemas.microsoft.com/office/drawing/2014/main" id="{1031C0BF-01DA-457C-A734-83931EBA9A9E}"/>
              </a:ext>
            </a:extLst>
          </p:cNvPr>
          <p:cNvSpPr>
            <a:spLocks noGrp="1"/>
          </p:cNvSpPr>
          <p:nvPr>
            <p:ph type="body" sz="quarter" idx="10"/>
          </p:nvPr>
        </p:nvSpPr>
        <p:spPr>
          <a:xfrm>
            <a:off x="1928127" y="1317597"/>
            <a:ext cx="4810931" cy="1989050"/>
          </a:xfrm>
        </p:spPr>
        <p:txBody>
          <a:bodyPr/>
          <a:lstStyle/>
          <a:p>
            <a:pPr>
              <a:spcBef>
                <a:spcPts val="300"/>
              </a:spcBef>
            </a:pPr>
            <a:r>
              <a:rPr lang="en-US" dirty="0"/>
              <a:t>USDA Foods Updates</a:t>
            </a:r>
          </a:p>
        </p:txBody>
      </p:sp>
      <p:sp>
        <p:nvSpPr>
          <p:cNvPr id="15" name="Text Placeholder 14">
            <a:extLst>
              <a:ext uri="{FF2B5EF4-FFF2-40B4-BE49-F238E27FC236}">
                <a16:creationId xmlns:a16="http://schemas.microsoft.com/office/drawing/2014/main" id="{A5EA8B51-C606-454D-912B-3581EC6BFCF1}"/>
              </a:ext>
            </a:extLst>
          </p:cNvPr>
          <p:cNvSpPr>
            <a:spLocks noGrp="1"/>
          </p:cNvSpPr>
          <p:nvPr>
            <p:ph type="body" sz="quarter" idx="12"/>
          </p:nvPr>
        </p:nvSpPr>
        <p:spPr>
          <a:xfrm>
            <a:off x="2581662" y="3138703"/>
            <a:ext cx="3241150" cy="618863"/>
          </a:xfrm>
        </p:spPr>
        <p:txBody>
          <a:bodyPr lIns="91440" tIns="45720" rIns="91440" bIns="45720" anchor="t">
            <a:noAutofit/>
          </a:bodyPr>
          <a:lstStyle/>
          <a:p>
            <a:r>
              <a:rPr lang="en-US" dirty="0">
                <a:latin typeface="Arial"/>
                <a:cs typeface="Arial"/>
              </a:rPr>
              <a:t>Patricia </a:t>
            </a:r>
            <a:r>
              <a:rPr lang="en-US" dirty="0" err="1">
                <a:latin typeface="Arial"/>
                <a:cs typeface="Arial"/>
              </a:rPr>
              <a:t>LeClar</a:t>
            </a:r>
            <a:r>
              <a:rPr lang="en-US" dirty="0">
                <a:latin typeface="Arial"/>
                <a:cs typeface="Arial"/>
              </a:rPr>
              <a:t> &amp; Tracy Whitehead</a:t>
            </a:r>
            <a:endParaRPr lang="en-US" dirty="0"/>
          </a:p>
          <a:p>
            <a:r>
              <a:rPr lang="en-US" dirty="0">
                <a:latin typeface="Arial"/>
                <a:cs typeface="Arial"/>
              </a:rPr>
              <a:t>Senior Team for USDA Foods</a:t>
            </a:r>
          </a:p>
        </p:txBody>
      </p:sp>
      <p:sp>
        <p:nvSpPr>
          <p:cNvPr id="19" name="Slide Number Placeholder 18">
            <a:extLst>
              <a:ext uri="{FF2B5EF4-FFF2-40B4-BE49-F238E27FC236}">
                <a16:creationId xmlns:a16="http://schemas.microsoft.com/office/drawing/2014/main" id="{A9083D96-2D73-4899-B071-3FB2ADA69CF0}"/>
              </a:ext>
            </a:extLst>
          </p:cNvPr>
          <p:cNvSpPr>
            <a:spLocks noGrp="1"/>
          </p:cNvSpPr>
          <p:nvPr>
            <p:ph type="sldNum" sz="quarter" idx="13"/>
          </p:nvPr>
        </p:nvSpPr>
        <p:spPr/>
        <p:txBody>
          <a:bodyPr/>
          <a:lstStyle/>
          <a:p>
            <a:fld id="{4179449E-6FBB-2343-B3AE-D1EFA46A6E77}" type="slidenum">
              <a:rPr lang="en-US" smtClean="0"/>
              <a:pPr/>
              <a:t>1</a:t>
            </a:fld>
            <a:endParaRPr lang="en-US"/>
          </a:p>
        </p:txBody>
      </p:sp>
      <p:sp>
        <p:nvSpPr>
          <p:cNvPr id="2" name="Date Placeholder 1">
            <a:extLst>
              <a:ext uri="{FF2B5EF4-FFF2-40B4-BE49-F238E27FC236}">
                <a16:creationId xmlns:a16="http://schemas.microsoft.com/office/drawing/2014/main" id="{D1D5805B-BADF-4E5D-8B19-A928508FCAC7}"/>
              </a:ext>
            </a:extLst>
          </p:cNvPr>
          <p:cNvSpPr>
            <a:spLocks noGrp="1"/>
          </p:cNvSpPr>
          <p:nvPr>
            <p:ph type="dt" sz="half" idx="2"/>
          </p:nvPr>
        </p:nvSpPr>
        <p:spPr/>
        <p:txBody>
          <a:bodyPr/>
          <a:lstStyle/>
          <a:p>
            <a:r>
              <a:rPr lang="en-US"/>
              <a:t>Updated </a:t>
            </a:r>
            <a:fld id="{50812465-005A-4916-9FC8-1CBFC0BF778A}" type="datetime1">
              <a:rPr lang="en-US" smtClean="0"/>
              <a:t>2/12/2025</a:t>
            </a:fld>
            <a:endParaRPr lang="en-US"/>
          </a:p>
          <a:p>
            <a:r>
              <a:rPr lang="en-US"/>
              <a:t>www.SquareMeals.org</a:t>
            </a:r>
          </a:p>
        </p:txBody>
      </p:sp>
    </p:spTree>
    <p:extLst>
      <p:ext uri="{BB962C8B-B14F-4D97-AF65-F5344CB8AC3E}">
        <p14:creationId xmlns:p14="http://schemas.microsoft.com/office/powerpoint/2010/main" val="3608111680"/>
      </p:ext>
    </p:extLst>
  </p:cSld>
  <p:clrMapOvr>
    <a:masterClrMapping/>
  </p:clrMapOvr>
  <mc:AlternateContent xmlns:mc="http://schemas.openxmlformats.org/markup-compatibility/2006" xmlns:p14="http://schemas.microsoft.com/office/powerpoint/2010/main">
    <mc:Choice Requires="p14">
      <p:transition p14:dur="10" advClick="0">
        <p14:doors dir="vert"/>
      </p:transition>
    </mc:Choice>
    <mc:Fallback xmlns="">
      <p:transition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dirty="0">
                <a:latin typeface="Arial"/>
                <a:cs typeface="Arial"/>
              </a:rPr>
              <a:t>Inventory Updates</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DF855DA-DF75-2B07-79BB-99D847C55C94}"/>
              </a:ext>
            </a:extLst>
          </p:cNvPr>
          <p:cNvSpPr txBox="1"/>
          <p:nvPr/>
        </p:nvSpPr>
        <p:spPr>
          <a:xfrm>
            <a:off x="383018" y="1261251"/>
            <a:ext cx="10793886" cy="6155531"/>
          </a:xfrm>
          <a:prstGeom prst="rect">
            <a:avLst/>
          </a:prstGeom>
          <a:noFill/>
        </p:spPr>
        <p:txBody>
          <a:bodyPr wrap="square" lIns="91440" tIns="45720" rIns="91440" bIns="45720" rtlCol="0" anchor="t">
            <a:spAutoFit/>
          </a:bodyPr>
          <a:lstStyle/>
          <a:p>
            <a:pPr indent="-228600">
              <a:defRPr/>
            </a:pPr>
            <a:r>
              <a:rPr lang="en-US" sz="2000" b="1" dirty="0">
                <a:solidFill>
                  <a:srgbClr val="000000"/>
                </a:solidFill>
                <a:latin typeface="Georgia"/>
              </a:rPr>
              <a:t>Inventory Levels</a:t>
            </a:r>
            <a:endParaRPr lang="en-US" sz="2000" dirty="0">
              <a:solidFill>
                <a:srgbClr val="000000"/>
              </a:solidFill>
              <a:latin typeface="Georgia"/>
            </a:endParaRPr>
          </a:p>
          <a:p>
            <a:pPr marL="57150" indent="-285750">
              <a:buFont typeface="Arial,Sans-Serif"/>
              <a:buChar char="•"/>
              <a:defRPr/>
            </a:pPr>
            <a:r>
              <a:rPr lang="en-US" sz="2000" dirty="0">
                <a:solidFill>
                  <a:srgbClr val="000000"/>
                </a:solidFill>
                <a:latin typeface="Georgia"/>
              </a:rPr>
              <a:t>Reminder that schools must maintain their USDA Foods inventory levels less than 6MOH to maintain compliance with the NSLP for SY25. </a:t>
            </a:r>
          </a:p>
          <a:p>
            <a:pPr marL="57150" indent="-285750">
              <a:buFont typeface="Arial,Sans-Serif"/>
              <a:buChar char="•"/>
              <a:defRPr/>
            </a:pPr>
            <a:r>
              <a:rPr lang="en-US" sz="2000" dirty="0">
                <a:solidFill>
                  <a:srgbClr val="000000"/>
                </a:solidFill>
                <a:latin typeface="Georgia"/>
              </a:rPr>
              <a:t>Schools need to ensure they are reviewing their Best-If-Used-By Dates, Expiration Dates, and Pack Dates to maintain inventory at optimum quality.</a:t>
            </a:r>
          </a:p>
          <a:p>
            <a:pPr marL="57150" indent="-285750">
              <a:buFont typeface="Arial,Sans-Serif"/>
              <a:buChar char="•"/>
              <a:defRPr/>
            </a:pPr>
            <a:r>
              <a:rPr lang="en-US" sz="2000" dirty="0">
                <a:solidFill>
                  <a:srgbClr val="000000"/>
                </a:solidFill>
                <a:latin typeface="Georgia"/>
              </a:rPr>
              <a:t>Forced Shipments are continuing to occur with those CEs that have inventory that has been sitting over 45 days passed the number of days of free storage.</a:t>
            </a:r>
          </a:p>
          <a:p>
            <a:pPr>
              <a:defRPr/>
            </a:pPr>
            <a:endParaRPr lang="en-US" sz="2000" dirty="0">
              <a:solidFill>
                <a:srgbClr val="000000"/>
              </a:solidFill>
              <a:latin typeface="Georgia"/>
            </a:endParaRPr>
          </a:p>
          <a:p>
            <a:pPr>
              <a:defRPr/>
            </a:pPr>
            <a:r>
              <a:rPr lang="en-US" sz="2000" b="1" dirty="0">
                <a:solidFill>
                  <a:srgbClr val="000000"/>
                </a:solidFill>
                <a:latin typeface="Georgia"/>
              </a:rPr>
              <a:t>Surplus</a:t>
            </a:r>
            <a:endParaRPr lang="en-US" sz="2000" dirty="0">
              <a:solidFill>
                <a:srgbClr val="000000"/>
              </a:solidFill>
              <a:latin typeface="Georgia"/>
            </a:endParaRPr>
          </a:p>
          <a:p>
            <a:pPr marL="57150" indent="-285750">
              <a:buFont typeface="Arial,Sans-Serif"/>
              <a:buChar char="•"/>
              <a:defRPr/>
            </a:pPr>
            <a:r>
              <a:rPr lang="en-US" sz="2000" dirty="0">
                <a:solidFill>
                  <a:srgbClr val="000000"/>
                </a:solidFill>
                <a:latin typeface="Georgia"/>
              </a:rPr>
              <a:t>Surplus is available at Gold Star, please reach out to them if you would like to take advantage of these free USDA commodities </a:t>
            </a:r>
            <a:br>
              <a:rPr lang="en-US" sz="2000" dirty="0">
                <a:solidFill>
                  <a:srgbClr val="000000"/>
                </a:solidFill>
                <a:latin typeface="Georgia"/>
              </a:rPr>
            </a:br>
            <a:r>
              <a:rPr lang="en-US" sz="2000" dirty="0">
                <a:solidFill>
                  <a:srgbClr val="000000"/>
                </a:solidFill>
                <a:latin typeface="Georgia"/>
              </a:rPr>
              <a:t> </a:t>
            </a:r>
            <a:br>
              <a:rPr lang="en-US" sz="2000" dirty="0">
                <a:solidFill>
                  <a:srgbClr val="000000"/>
                </a:solidFill>
                <a:latin typeface="Georgia"/>
              </a:rPr>
            </a:br>
            <a:endParaRPr lang="en-US" sz="1200">
              <a:solidFill>
                <a:srgbClr val="000000"/>
              </a:solidFill>
              <a:latin typeface="Georgia"/>
            </a:endParaRPr>
          </a:p>
          <a:p>
            <a:pPr>
              <a:defRPr/>
            </a:pPr>
            <a:endParaRPr lang="en-US" sz="2000" dirty="0">
              <a:solidFill>
                <a:srgbClr val="000000"/>
              </a:solidFill>
              <a:latin typeface="Georgia"/>
            </a:endParaRPr>
          </a:p>
          <a:p>
            <a:pPr>
              <a:defRPr/>
            </a:pPr>
            <a:r>
              <a:rPr lang="en-US" sz="2000" b="1" dirty="0">
                <a:solidFill>
                  <a:srgbClr val="000000"/>
                </a:solidFill>
                <a:latin typeface="Georgia"/>
              </a:rPr>
              <a:t>Reminder that All USDA inventory must be depleted and out of the warehouses by April 30th</a:t>
            </a:r>
            <a:endParaRPr lang="en-US" sz="2000" dirty="0">
              <a:solidFill>
                <a:srgbClr val="000000"/>
              </a:solidFill>
              <a:latin typeface="Georgia"/>
            </a:endParaRPr>
          </a:p>
          <a:p>
            <a:pPr>
              <a:defRPr/>
            </a:pPr>
            <a:endParaRPr lang="en-US" dirty="0">
              <a:solidFill>
                <a:srgbClr val="000000"/>
              </a:solidFill>
              <a:latin typeface="Georgia"/>
            </a:endParaRPr>
          </a:p>
          <a:p>
            <a:pPr>
              <a:defRPr/>
            </a:pPr>
            <a:endParaRPr lang="en-US" sz="2800" dirty="0">
              <a:solidFill>
                <a:srgbClr val="000000"/>
              </a:solidFill>
              <a:latin typeface="Century Gothic"/>
            </a:endParaRPr>
          </a:p>
          <a:p>
            <a:pPr lvl="1">
              <a:defRPr/>
            </a:pPr>
            <a:endParaRPr lang="en-US" dirty="0">
              <a:solidFill>
                <a:srgbClr val="000000"/>
              </a:solidFill>
              <a:latin typeface="Century Gothic"/>
            </a:endParaRPr>
          </a:p>
          <a:p>
            <a:pPr marL="342900" indent="-342900">
              <a:buFont typeface="Symbol" panose="05050102010706020507" pitchFamily="18" charset="2"/>
              <a:buChar char=""/>
              <a:defRPr/>
            </a:pPr>
            <a:endParaRPr lang="en-US" dirty="0">
              <a:solidFill>
                <a:srgbClr val="000000"/>
              </a:solidFill>
              <a:latin typeface="Century Gothic"/>
            </a:endParaRPr>
          </a:p>
        </p:txBody>
      </p:sp>
    </p:spTree>
    <p:extLst>
      <p:ext uri="{BB962C8B-B14F-4D97-AF65-F5344CB8AC3E}">
        <p14:creationId xmlns:p14="http://schemas.microsoft.com/office/powerpoint/2010/main" val="181445306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0ECC1-EE24-1912-D4FD-49425D96AA2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84905DD-B519-ACDC-758A-783090F59E20}"/>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dirty="0">
                <a:latin typeface="Arial"/>
                <a:cs typeface="Arial"/>
              </a:rPr>
              <a:t>Inventory Updates</a:t>
            </a:r>
          </a:p>
        </p:txBody>
      </p:sp>
      <p:sp>
        <p:nvSpPr>
          <p:cNvPr id="9" name="Slide Number Placeholder 8">
            <a:extLst>
              <a:ext uri="{FF2B5EF4-FFF2-40B4-BE49-F238E27FC236}">
                <a16:creationId xmlns:a16="http://schemas.microsoft.com/office/drawing/2014/main" id="{189BA66A-8E76-8547-50D8-69034B06567A}"/>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1C336FD-AB47-D4B1-2A7B-7E3CA80987A8}"/>
              </a:ext>
            </a:extLst>
          </p:cNvPr>
          <p:cNvSpPr txBox="1"/>
          <p:nvPr/>
        </p:nvSpPr>
        <p:spPr>
          <a:xfrm>
            <a:off x="383018" y="1261251"/>
            <a:ext cx="10793886" cy="4985980"/>
          </a:xfrm>
          <a:prstGeom prst="rect">
            <a:avLst/>
          </a:prstGeom>
          <a:noFill/>
        </p:spPr>
        <p:txBody>
          <a:bodyPr wrap="square" lIns="91440" tIns="45720" rIns="91440" bIns="45720" rtlCol="0" anchor="t">
            <a:spAutoFit/>
          </a:bodyPr>
          <a:lstStyle/>
          <a:p>
            <a:pPr>
              <a:defRPr/>
            </a:pPr>
            <a:r>
              <a:rPr lang="en-US" sz="2400" b="1">
                <a:solidFill>
                  <a:srgbClr val="000000"/>
                </a:solidFill>
                <a:latin typeface="Georgia"/>
              </a:rPr>
              <a:t>Usage Analysis </a:t>
            </a:r>
            <a:endParaRPr lang="en-US" sz="2400">
              <a:solidFill>
                <a:srgbClr val="000000"/>
              </a:solidFill>
              <a:latin typeface="Georgia"/>
            </a:endParaRPr>
          </a:p>
          <a:p>
            <a:pPr marL="285750" indent="-285750">
              <a:buFont typeface="Arial,Sans-Serif"/>
              <a:buChar char="•"/>
              <a:defRPr/>
            </a:pPr>
            <a:r>
              <a:rPr lang="en-US" sz="2400">
                <a:solidFill>
                  <a:srgbClr val="000000"/>
                </a:solidFill>
                <a:latin typeface="Georgia"/>
              </a:rPr>
              <a:t>TDA's Annual Usage Analysis ended on 1/13/2025. </a:t>
            </a:r>
          </a:p>
          <a:p>
            <a:pPr marL="285750" indent="-285750">
              <a:buFont typeface="Arial,Sans-Serif"/>
              <a:buChar char="•"/>
              <a:defRPr/>
            </a:pPr>
            <a:r>
              <a:rPr lang="en-US" sz="2400">
                <a:solidFill>
                  <a:srgbClr val="000000"/>
                </a:solidFill>
                <a:latin typeface="Georgia"/>
              </a:rPr>
              <a:t>2455 accounts flagged</a:t>
            </a:r>
          </a:p>
          <a:p>
            <a:pPr marL="285750" indent="-285750">
              <a:buFont typeface="Arial,Sans-Serif"/>
              <a:buChar char="•"/>
              <a:defRPr/>
            </a:pPr>
            <a:r>
              <a:rPr lang="en-US" sz="2400">
                <a:solidFill>
                  <a:srgbClr val="000000"/>
                </a:solidFill>
                <a:latin typeface="Georgia"/>
              </a:rPr>
              <a:t>We received 67.5% response rate which was a  15% improvement from last year's response rate. </a:t>
            </a:r>
          </a:p>
          <a:p>
            <a:pPr marL="285750" indent="-285750">
              <a:buFont typeface="Arial,Sans-Serif"/>
              <a:buChar char="•"/>
              <a:defRPr/>
            </a:pPr>
            <a:r>
              <a:rPr lang="en-US" sz="2400">
                <a:solidFill>
                  <a:srgbClr val="000000"/>
                </a:solidFill>
                <a:latin typeface="Georgia"/>
              </a:rPr>
              <a:t>This process has resulted in a redistribution of approximately 2.3 million LBS </a:t>
            </a:r>
          </a:p>
          <a:p>
            <a:pPr marL="285750" indent="-285750">
              <a:buFont typeface="Arial,Sans-Serif"/>
              <a:buChar char="•"/>
              <a:defRPr/>
            </a:pPr>
            <a:r>
              <a:rPr lang="en-US" sz="2400">
                <a:solidFill>
                  <a:srgbClr val="000000"/>
                </a:solidFill>
                <a:latin typeface="Georgia"/>
              </a:rPr>
              <a:t> This redistribution process is now underway and will be complete by the end of January. </a:t>
            </a:r>
          </a:p>
          <a:p>
            <a:pPr indent="-228600">
              <a:defRPr/>
            </a:pPr>
            <a:endParaRPr lang="en-US" sz="2000" b="1" dirty="0">
              <a:solidFill>
                <a:srgbClr val="000000"/>
              </a:solidFill>
              <a:latin typeface="Georgia"/>
            </a:endParaRPr>
          </a:p>
          <a:p>
            <a:pPr>
              <a:defRPr/>
            </a:pPr>
            <a:endParaRPr lang="en-US" dirty="0">
              <a:solidFill>
                <a:srgbClr val="000000"/>
              </a:solidFill>
              <a:latin typeface="Georgia"/>
            </a:endParaRPr>
          </a:p>
          <a:p>
            <a:pPr>
              <a:defRPr/>
            </a:pPr>
            <a:endParaRPr lang="en-US" sz="2800" dirty="0">
              <a:solidFill>
                <a:srgbClr val="000000"/>
              </a:solidFill>
              <a:latin typeface="Century Gothic"/>
            </a:endParaRPr>
          </a:p>
          <a:p>
            <a:pPr lvl="1">
              <a:defRPr/>
            </a:pPr>
            <a:endParaRPr lang="en-US" dirty="0">
              <a:solidFill>
                <a:srgbClr val="000000"/>
              </a:solidFill>
              <a:latin typeface="Century Gothic"/>
            </a:endParaRPr>
          </a:p>
          <a:p>
            <a:pPr marL="342900" indent="-342900">
              <a:buFont typeface="Symbol" panose="05050102010706020507" pitchFamily="18" charset="2"/>
              <a:buChar char=""/>
              <a:defRPr/>
            </a:pPr>
            <a:endParaRPr lang="en-US" dirty="0">
              <a:solidFill>
                <a:srgbClr val="000000"/>
              </a:solidFill>
              <a:latin typeface="Century Gothic"/>
            </a:endParaRPr>
          </a:p>
        </p:txBody>
      </p:sp>
    </p:spTree>
    <p:extLst>
      <p:ext uri="{BB962C8B-B14F-4D97-AF65-F5344CB8AC3E}">
        <p14:creationId xmlns:p14="http://schemas.microsoft.com/office/powerpoint/2010/main" val="139721073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12481" y="1340253"/>
            <a:ext cx="12192000" cy="3631763"/>
          </a:xfrm>
          <a:prstGeom prst="rect">
            <a:avLst/>
          </a:prstGeom>
          <a:effectLst/>
        </p:spPr>
        <p:txBody>
          <a:bodyPr wrap="square">
            <a:spAutoFit/>
          </a:bodyPr>
          <a:lstStyle/>
          <a:p>
            <a:pPr algn="ctr"/>
            <a:r>
              <a:rPr lang="en-US" sz="11500" b="1" dirty="0">
                <a:solidFill>
                  <a:schemeClr val="accent5">
                    <a:lumMod val="75000"/>
                  </a:schemeClr>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Ordering Updates</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2</a:t>
            </a:fld>
            <a:endParaRPr lang="en-US"/>
          </a:p>
        </p:txBody>
      </p:sp>
    </p:spTree>
    <p:extLst>
      <p:ext uri="{BB962C8B-B14F-4D97-AF65-F5344CB8AC3E}">
        <p14:creationId xmlns:p14="http://schemas.microsoft.com/office/powerpoint/2010/main" val="143619736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dirty="0">
                <a:latin typeface="Georgia"/>
                <a:cs typeface="Arial"/>
              </a:rPr>
              <a:t>Ordering Updates</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DF855DA-DF75-2B07-79BB-99D847C55C94}"/>
              </a:ext>
            </a:extLst>
          </p:cNvPr>
          <p:cNvSpPr txBox="1"/>
          <p:nvPr/>
        </p:nvSpPr>
        <p:spPr>
          <a:xfrm>
            <a:off x="558864" y="1622712"/>
            <a:ext cx="10618040" cy="3673826"/>
          </a:xfrm>
          <a:prstGeom prst="rect">
            <a:avLst/>
          </a:prstGeom>
          <a:noFill/>
        </p:spPr>
        <p:txBody>
          <a:bodyPr wrap="square" lIns="91440" tIns="45720" rIns="91440" bIns="45720" rtlCol="0" anchor="t">
            <a:spAutoFit/>
          </a:bodyPr>
          <a:lstStyle/>
          <a:p>
            <a:pPr>
              <a:lnSpc>
                <a:spcPct val="90000"/>
              </a:lnSpc>
              <a:spcBef>
                <a:spcPts val="1680"/>
              </a:spcBef>
              <a:defRPr/>
            </a:pPr>
            <a:r>
              <a:rPr lang="en-US" sz="2800" dirty="0">
                <a:solidFill>
                  <a:srgbClr val="000000"/>
                </a:solidFill>
                <a:latin typeface="Georgia"/>
              </a:rPr>
              <a:t>Ordering catalogs for NSLP program year 2026 are now available to submit requisitions in WBSCM for both Direct Delivery and Processing Diversions. </a:t>
            </a:r>
          </a:p>
          <a:p>
            <a:pPr marL="457200" indent="-457200">
              <a:lnSpc>
                <a:spcPct val="90000"/>
              </a:lnSpc>
              <a:spcBef>
                <a:spcPts val="1680"/>
              </a:spcBef>
              <a:buFont typeface="Arial"/>
              <a:buChar char="•"/>
              <a:defRPr/>
            </a:pPr>
            <a:r>
              <a:rPr lang="en-US" sz="2800" dirty="0">
                <a:solidFill>
                  <a:srgbClr val="000000"/>
                </a:solidFill>
                <a:latin typeface="Georgia"/>
              </a:rPr>
              <a:t>USDA has set the rate of assistance at .45 cents per meal and final balances have been updated in WBSCM for PY 2026.</a:t>
            </a:r>
          </a:p>
          <a:p>
            <a:pPr marL="457200" indent="-457200">
              <a:lnSpc>
                <a:spcPct val="90000"/>
              </a:lnSpc>
              <a:spcBef>
                <a:spcPts val="1680"/>
              </a:spcBef>
              <a:buFont typeface="Arial"/>
              <a:buChar char="•"/>
              <a:defRPr/>
            </a:pPr>
            <a:r>
              <a:rPr lang="en-US" sz="2800" dirty="0">
                <a:latin typeface="Georgia"/>
              </a:rPr>
              <a:t>DoD allocation is now in WBSCM. FFAVORS will update before program year starts in July 2026.</a:t>
            </a:r>
          </a:p>
          <a:p>
            <a:pPr marL="1371600" lvl="2" indent="-457200">
              <a:buFont typeface="Arial" panose="020B0604020202020204" pitchFamily="34" charset="0"/>
              <a:buChar char="•"/>
              <a:defRPr/>
            </a:pPr>
            <a:endParaRPr lang="en-US" sz="2800" dirty="0">
              <a:solidFill>
                <a:srgbClr val="000000"/>
              </a:solidFill>
              <a:latin typeface="Century Gothic"/>
            </a:endParaRPr>
          </a:p>
        </p:txBody>
      </p:sp>
    </p:spTree>
    <p:extLst>
      <p:ext uri="{BB962C8B-B14F-4D97-AF65-F5344CB8AC3E}">
        <p14:creationId xmlns:p14="http://schemas.microsoft.com/office/powerpoint/2010/main" val="291114206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dirty="0">
                <a:latin typeface="Georgia"/>
                <a:cs typeface="Arial"/>
              </a:rPr>
              <a:t>WBSCM Deadlines PY-26</a:t>
            </a:r>
            <a:endParaRPr lang="en-US" sz="4400" b="0">
              <a:solidFill>
                <a:srgbClr val="000000"/>
              </a:solidFill>
              <a:latin typeface="Georgia"/>
              <a:cs typeface="Arial"/>
            </a:endParaRPr>
          </a:p>
          <a:p>
            <a:pPr algn="ctr"/>
            <a:endParaRPr lang="en-US" sz="4400" dirty="0">
              <a:latin typeface="Arial"/>
              <a:cs typeface="Arial"/>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DF855DA-DF75-2B07-79BB-99D847C55C94}"/>
              </a:ext>
            </a:extLst>
          </p:cNvPr>
          <p:cNvSpPr txBox="1"/>
          <p:nvPr/>
        </p:nvSpPr>
        <p:spPr>
          <a:xfrm>
            <a:off x="558864" y="1622712"/>
            <a:ext cx="10618040" cy="4624343"/>
          </a:xfrm>
          <a:prstGeom prst="rect">
            <a:avLst/>
          </a:prstGeom>
          <a:noFill/>
        </p:spPr>
        <p:txBody>
          <a:bodyPr wrap="square" lIns="91440" tIns="45720" rIns="91440" bIns="45720" rtlCol="0" anchor="t">
            <a:spAutoFit/>
          </a:bodyPr>
          <a:lstStyle/>
          <a:p>
            <a:pPr>
              <a:lnSpc>
                <a:spcPct val="90000"/>
              </a:lnSpc>
              <a:spcBef>
                <a:spcPts val="1680"/>
              </a:spcBef>
              <a:defRPr/>
            </a:pPr>
            <a:r>
              <a:rPr lang="en-US" sz="2800" b="1" u="sng" dirty="0">
                <a:solidFill>
                  <a:srgbClr val="343A41"/>
                </a:solidFill>
                <a:latin typeface="Georgia"/>
              </a:rPr>
              <a:t>Friday, February 28, 2025</a:t>
            </a:r>
            <a:r>
              <a:rPr lang="en-US" sz="2800" dirty="0">
                <a:solidFill>
                  <a:srgbClr val="343A41"/>
                </a:solidFill>
                <a:latin typeface="Georgia"/>
              </a:rPr>
              <a:t>: Closing date for Direct Delivery and Processing Diversion Catalogs.</a:t>
            </a:r>
          </a:p>
          <a:p>
            <a:pPr>
              <a:lnSpc>
                <a:spcPct val="90000"/>
              </a:lnSpc>
              <a:spcBef>
                <a:spcPts val="1680"/>
              </a:spcBef>
              <a:defRPr/>
            </a:pPr>
            <a:r>
              <a:rPr lang="en-US" sz="2800" b="1" u="sng" dirty="0">
                <a:solidFill>
                  <a:srgbClr val="000000"/>
                </a:solidFill>
                <a:latin typeface="Georgia"/>
              </a:rPr>
              <a:t>March 1st – April 30th:</a:t>
            </a:r>
            <a:r>
              <a:rPr lang="en-US" sz="2800" dirty="0">
                <a:solidFill>
                  <a:srgbClr val="000000"/>
                </a:solidFill>
                <a:latin typeface="Georgia"/>
              </a:rPr>
              <a:t> Create truckloads for materials with enough demand and begin submitting to USDA.</a:t>
            </a:r>
          </a:p>
          <a:p>
            <a:pPr marL="457200" indent="-457200">
              <a:lnSpc>
                <a:spcPct val="90000"/>
              </a:lnSpc>
              <a:spcBef>
                <a:spcPts val="1680"/>
              </a:spcBef>
              <a:buFont typeface="Arial"/>
              <a:buChar char="•"/>
              <a:defRPr/>
            </a:pPr>
            <a:r>
              <a:rPr lang="en-US" sz="2800" dirty="0">
                <a:solidFill>
                  <a:srgbClr val="000000"/>
                </a:solidFill>
                <a:latin typeface="Georgia"/>
              </a:rPr>
              <a:t>We will also offset processing requests based off anticipated carryover.</a:t>
            </a:r>
          </a:p>
          <a:p>
            <a:pPr>
              <a:lnSpc>
                <a:spcPct val="90000"/>
              </a:lnSpc>
              <a:spcBef>
                <a:spcPts val="1680"/>
              </a:spcBef>
              <a:defRPr/>
            </a:pPr>
            <a:r>
              <a:rPr lang="en-US" sz="2800" b="1" u="sng" dirty="0">
                <a:latin typeface="Georgia"/>
              </a:rPr>
              <a:t>June 1st – July 30th:</a:t>
            </a:r>
            <a:r>
              <a:rPr lang="en-US" sz="2800" dirty="0">
                <a:latin typeface="Georgia"/>
              </a:rPr>
              <a:t> Redistribute carryover based off requests during round 1 not filled. Processors will receive final allocations for the year and update account balances in K-12 and </a:t>
            </a:r>
            <a:r>
              <a:rPr lang="en-US" sz="2800" dirty="0" err="1">
                <a:latin typeface="Georgia"/>
              </a:rPr>
              <a:t>ProcessorLink</a:t>
            </a:r>
            <a:endParaRPr lang="en-US" sz="2800" dirty="0">
              <a:latin typeface="Georgia"/>
            </a:endParaRPr>
          </a:p>
        </p:txBody>
      </p:sp>
    </p:spTree>
    <p:extLst>
      <p:ext uri="{BB962C8B-B14F-4D97-AF65-F5344CB8AC3E}">
        <p14:creationId xmlns:p14="http://schemas.microsoft.com/office/powerpoint/2010/main" val="351490609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dirty="0">
                <a:latin typeface="Georgia"/>
                <a:cs typeface="Arial"/>
              </a:rPr>
              <a:t>Cancelled Requisitions</a:t>
            </a:r>
            <a:endParaRPr lang="en-US" sz="4400" b="0" dirty="0" err="1">
              <a:solidFill>
                <a:srgbClr val="000000"/>
              </a:solidFill>
              <a:latin typeface="Georgia"/>
              <a:cs typeface="Arial"/>
            </a:endParaRPr>
          </a:p>
          <a:p>
            <a:pPr algn="ctr"/>
            <a:endParaRPr lang="en-US" sz="4400" dirty="0">
              <a:latin typeface="Arial"/>
              <a:cs typeface="Arial"/>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DF855DA-DF75-2B07-79BB-99D847C55C94}"/>
              </a:ext>
            </a:extLst>
          </p:cNvPr>
          <p:cNvSpPr txBox="1"/>
          <p:nvPr/>
        </p:nvSpPr>
        <p:spPr>
          <a:xfrm>
            <a:off x="558864" y="1622712"/>
            <a:ext cx="10618040" cy="6053965"/>
          </a:xfrm>
          <a:prstGeom prst="rect">
            <a:avLst/>
          </a:prstGeom>
          <a:noFill/>
        </p:spPr>
        <p:txBody>
          <a:bodyPr wrap="square" lIns="91440" tIns="45720" rIns="91440" bIns="45720" rtlCol="0" anchor="t">
            <a:spAutoFit/>
          </a:bodyPr>
          <a:lstStyle/>
          <a:p>
            <a:pPr>
              <a:lnSpc>
                <a:spcPct val="90000"/>
              </a:lnSpc>
              <a:spcBef>
                <a:spcPts val="1680"/>
              </a:spcBef>
              <a:defRPr/>
            </a:pPr>
            <a:r>
              <a:rPr lang="en-US" sz="2800" b="1" u="sng" dirty="0">
                <a:solidFill>
                  <a:srgbClr val="343A41"/>
                </a:solidFill>
                <a:latin typeface="Georgia"/>
              </a:rPr>
              <a:t>January - February 28, 2025</a:t>
            </a:r>
            <a:r>
              <a:rPr lang="en-US" sz="2800" dirty="0">
                <a:solidFill>
                  <a:srgbClr val="343A41"/>
                </a:solidFill>
                <a:latin typeface="Georgia"/>
              </a:rPr>
              <a:t>: Schools receiving cancellations during this time most likely are placing a requisition incorrectly.</a:t>
            </a:r>
          </a:p>
          <a:p>
            <a:pPr marL="457200" indent="-457200">
              <a:lnSpc>
                <a:spcPct val="90000"/>
              </a:lnSpc>
              <a:spcBef>
                <a:spcPts val="1680"/>
              </a:spcBef>
              <a:buFont typeface="Arial"/>
              <a:buChar char="•"/>
              <a:defRPr/>
            </a:pPr>
            <a:r>
              <a:rPr lang="en-US" sz="2800" dirty="0">
                <a:solidFill>
                  <a:srgbClr val="343A41"/>
                </a:solidFill>
                <a:latin typeface="Georgia"/>
              </a:rPr>
              <a:t>Example: Sending material to the incorrect ship to listed on Texas Approved Processor List. </a:t>
            </a:r>
          </a:p>
          <a:p>
            <a:pPr marL="457200" indent="-457200">
              <a:lnSpc>
                <a:spcPct val="90000"/>
              </a:lnSpc>
              <a:spcBef>
                <a:spcPts val="1680"/>
              </a:spcBef>
              <a:buFont typeface="Arial"/>
              <a:buChar char="•"/>
              <a:defRPr/>
            </a:pPr>
            <a:r>
              <a:rPr lang="en-US" sz="2800" dirty="0">
                <a:solidFill>
                  <a:srgbClr val="343A41"/>
                </a:solidFill>
                <a:latin typeface="Georgia"/>
              </a:rPr>
              <a:t>Cancelled requisitions return entitlement and you must place the correct order prior to catalogs closing.</a:t>
            </a:r>
          </a:p>
          <a:p>
            <a:pPr marL="457200" indent="-457200">
              <a:lnSpc>
                <a:spcPct val="90000"/>
              </a:lnSpc>
              <a:spcBef>
                <a:spcPts val="1680"/>
              </a:spcBef>
              <a:buFont typeface="Arial"/>
              <a:buChar char="•"/>
              <a:defRPr/>
            </a:pPr>
            <a:r>
              <a:rPr lang="en-US" sz="2800" dirty="0">
                <a:solidFill>
                  <a:srgbClr val="343A41"/>
                </a:solidFill>
                <a:latin typeface="Georgia"/>
              </a:rPr>
              <a:t>Continue to monitor your Requisition Status Reports to react quickly!</a:t>
            </a:r>
          </a:p>
          <a:p>
            <a:pPr marL="457200" indent="-457200">
              <a:lnSpc>
                <a:spcPct val="90000"/>
              </a:lnSpc>
              <a:spcBef>
                <a:spcPts val="1680"/>
              </a:spcBef>
              <a:buFont typeface="Arial"/>
              <a:buChar char="•"/>
              <a:defRPr/>
            </a:pPr>
            <a:r>
              <a:rPr lang="en-US" sz="2800" dirty="0">
                <a:solidFill>
                  <a:srgbClr val="343A41"/>
                </a:solidFill>
                <a:latin typeface="Georgia"/>
              </a:rPr>
              <a:t>Check you have no requisitions in draft status prior to catalogs closing!</a:t>
            </a:r>
          </a:p>
          <a:p>
            <a:pPr>
              <a:lnSpc>
                <a:spcPct val="90000"/>
              </a:lnSpc>
              <a:spcBef>
                <a:spcPts val="1680"/>
              </a:spcBef>
              <a:defRPr/>
            </a:pPr>
            <a:endParaRPr lang="en-US" sz="2800" dirty="0">
              <a:solidFill>
                <a:srgbClr val="000000"/>
              </a:solidFill>
              <a:latin typeface="Georgia"/>
            </a:endParaRPr>
          </a:p>
          <a:p>
            <a:pPr>
              <a:lnSpc>
                <a:spcPct val="90000"/>
              </a:lnSpc>
              <a:spcBef>
                <a:spcPts val="1680"/>
              </a:spcBef>
              <a:defRPr/>
            </a:pPr>
            <a:endParaRPr lang="en-US" sz="2800" dirty="0">
              <a:solidFill>
                <a:srgbClr val="343A41"/>
              </a:solidFill>
              <a:latin typeface="Georgia"/>
            </a:endParaRPr>
          </a:p>
        </p:txBody>
      </p:sp>
    </p:spTree>
    <p:extLst>
      <p:ext uri="{BB962C8B-B14F-4D97-AF65-F5344CB8AC3E}">
        <p14:creationId xmlns:p14="http://schemas.microsoft.com/office/powerpoint/2010/main" val="361875353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dirty="0">
                <a:latin typeface="Georgia"/>
                <a:cs typeface="Arial"/>
              </a:rPr>
              <a:t>Cancelled Requisitions</a:t>
            </a:r>
            <a:endParaRPr lang="en-US" sz="4400" b="0" dirty="0" err="1">
              <a:solidFill>
                <a:srgbClr val="000000"/>
              </a:solidFill>
              <a:latin typeface="Georgia"/>
              <a:cs typeface="Arial"/>
            </a:endParaRPr>
          </a:p>
          <a:p>
            <a:pPr algn="ctr"/>
            <a:endParaRPr lang="en-US" sz="4400" dirty="0">
              <a:latin typeface="Arial"/>
              <a:cs typeface="Arial"/>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DF855DA-DF75-2B07-79BB-99D847C55C94}"/>
              </a:ext>
            </a:extLst>
          </p:cNvPr>
          <p:cNvSpPr txBox="1"/>
          <p:nvPr/>
        </p:nvSpPr>
        <p:spPr>
          <a:xfrm>
            <a:off x="558864" y="1622712"/>
            <a:ext cx="10618040" cy="2467342"/>
          </a:xfrm>
          <a:prstGeom prst="rect">
            <a:avLst/>
          </a:prstGeom>
          <a:noFill/>
        </p:spPr>
        <p:txBody>
          <a:bodyPr wrap="square" lIns="91440" tIns="45720" rIns="91440" bIns="45720" rtlCol="0" anchor="t">
            <a:spAutoFit/>
          </a:bodyPr>
          <a:lstStyle/>
          <a:p>
            <a:pPr>
              <a:lnSpc>
                <a:spcPct val="90000"/>
              </a:lnSpc>
              <a:spcBef>
                <a:spcPts val="1680"/>
              </a:spcBef>
              <a:defRPr/>
            </a:pPr>
            <a:r>
              <a:rPr lang="en-US" sz="2800" dirty="0">
                <a:solidFill>
                  <a:srgbClr val="343A41"/>
                </a:solidFill>
                <a:latin typeface="Georgia"/>
              </a:rPr>
              <a:t>If a school needs to cancel a requisition, please email </a:t>
            </a:r>
            <a:r>
              <a:rPr lang="en-US" sz="2800" dirty="0">
                <a:solidFill>
                  <a:srgbClr val="000000"/>
                </a:solidFill>
                <a:latin typeface="Georgia"/>
                <a:hlinkClick r:id="rId3"/>
              </a:rPr>
              <a:t>CommodityOperations@texasagriculture.gov</a:t>
            </a:r>
            <a:r>
              <a:rPr lang="en-US" sz="2800" dirty="0">
                <a:solidFill>
                  <a:srgbClr val="343A41"/>
                </a:solidFill>
                <a:latin typeface="Georgia"/>
              </a:rPr>
              <a:t> and include the following information:</a:t>
            </a:r>
            <a:endParaRPr lang="en-US" sz="2800">
              <a:solidFill>
                <a:srgbClr val="000000"/>
              </a:solidFill>
              <a:latin typeface="Georgia"/>
            </a:endParaRPr>
          </a:p>
          <a:p>
            <a:pPr marL="285750" indent="-285750">
              <a:lnSpc>
                <a:spcPct val="90000"/>
              </a:lnSpc>
              <a:spcBef>
                <a:spcPts val="1680"/>
              </a:spcBef>
              <a:buFont typeface="Arial,Sans-Serif"/>
              <a:buChar char="•"/>
              <a:defRPr/>
            </a:pPr>
            <a:r>
              <a:rPr lang="en-US" sz="2800" dirty="0">
                <a:solidFill>
                  <a:srgbClr val="343A41"/>
                </a:solidFill>
                <a:latin typeface="Georgia"/>
              </a:rPr>
              <a:t>School Name (no acronyms)</a:t>
            </a:r>
            <a:endParaRPr lang="en-US" sz="2800" dirty="0">
              <a:latin typeface="Georgia"/>
            </a:endParaRPr>
          </a:p>
          <a:p>
            <a:pPr marL="285750" indent="-285750">
              <a:lnSpc>
                <a:spcPct val="90000"/>
              </a:lnSpc>
              <a:spcBef>
                <a:spcPts val="1680"/>
              </a:spcBef>
              <a:buFont typeface="Arial,Sans-Serif"/>
              <a:buChar char="•"/>
              <a:defRPr/>
            </a:pPr>
            <a:r>
              <a:rPr lang="en-US" sz="2800" dirty="0">
                <a:solidFill>
                  <a:srgbClr val="343A41"/>
                </a:solidFill>
                <a:latin typeface="Georgia"/>
              </a:rPr>
              <a:t>Requisition Number</a:t>
            </a:r>
            <a:endParaRPr lang="en-US" dirty="0"/>
          </a:p>
        </p:txBody>
      </p:sp>
    </p:spTree>
    <p:extLst>
      <p:ext uri="{BB962C8B-B14F-4D97-AF65-F5344CB8AC3E}">
        <p14:creationId xmlns:p14="http://schemas.microsoft.com/office/powerpoint/2010/main" val="264278359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dirty="0">
                <a:latin typeface="Georgia"/>
                <a:cs typeface="Arial"/>
              </a:rPr>
              <a:t>Ordering Resources</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DF855DA-DF75-2B07-79BB-99D847C55C94}"/>
              </a:ext>
            </a:extLst>
          </p:cNvPr>
          <p:cNvSpPr txBox="1"/>
          <p:nvPr/>
        </p:nvSpPr>
        <p:spPr>
          <a:xfrm>
            <a:off x="558864" y="1622712"/>
            <a:ext cx="10618040" cy="4233980"/>
          </a:xfrm>
          <a:prstGeom prst="rect">
            <a:avLst/>
          </a:prstGeom>
          <a:noFill/>
        </p:spPr>
        <p:txBody>
          <a:bodyPr wrap="square" lIns="91440" tIns="45720" rIns="91440" bIns="45720" rtlCol="0" anchor="t">
            <a:spAutoFit/>
          </a:bodyPr>
          <a:lstStyle/>
          <a:p>
            <a:pPr>
              <a:lnSpc>
                <a:spcPct val="90000"/>
              </a:lnSpc>
              <a:spcBef>
                <a:spcPts val="1680"/>
              </a:spcBef>
              <a:defRPr/>
            </a:pPr>
            <a:r>
              <a:rPr lang="en-US" sz="2800" dirty="0">
                <a:solidFill>
                  <a:srgbClr val="000000"/>
                </a:solidFill>
                <a:latin typeface="Georgia"/>
              </a:rPr>
              <a:t>Please remember to utilize resources available on </a:t>
            </a:r>
            <a:r>
              <a:rPr lang="en-US" sz="2800" dirty="0" err="1">
                <a:solidFill>
                  <a:srgbClr val="000000"/>
                </a:solidFill>
                <a:latin typeface="Georgia"/>
              </a:rPr>
              <a:t>SquareMeals</a:t>
            </a:r>
            <a:r>
              <a:rPr lang="en-US" sz="2800" dirty="0">
                <a:solidFill>
                  <a:srgbClr val="000000"/>
                </a:solidFill>
                <a:latin typeface="Georgia"/>
              </a:rPr>
              <a:t> to aid in planning and submitting requisitions.</a:t>
            </a:r>
            <a:endParaRPr lang="en-US" dirty="0">
              <a:solidFill>
                <a:srgbClr val="000000"/>
              </a:solidFill>
              <a:latin typeface="Century Gothic"/>
            </a:endParaRPr>
          </a:p>
          <a:p>
            <a:pPr>
              <a:lnSpc>
                <a:spcPct val="90000"/>
              </a:lnSpc>
              <a:spcBef>
                <a:spcPts val="1680"/>
              </a:spcBef>
              <a:defRPr/>
            </a:pPr>
            <a:r>
              <a:rPr lang="en-US" sz="2800" dirty="0">
                <a:solidFill>
                  <a:srgbClr val="000000"/>
                </a:solidFill>
                <a:latin typeface="Georgia"/>
              </a:rPr>
              <a:t>Food Distribution Program for NSLP -&gt; Resources</a:t>
            </a:r>
            <a:endParaRPr lang="en-US">
              <a:solidFill>
                <a:srgbClr val="000000"/>
              </a:solidFill>
              <a:latin typeface="Century Gothic"/>
            </a:endParaRPr>
          </a:p>
          <a:p>
            <a:pPr>
              <a:lnSpc>
                <a:spcPct val="90000"/>
              </a:lnSpc>
              <a:spcBef>
                <a:spcPts val="1680"/>
              </a:spcBef>
              <a:defRPr/>
            </a:pPr>
            <a:endParaRPr lang="en-US" sz="2800" dirty="0">
              <a:solidFill>
                <a:srgbClr val="000000"/>
              </a:solidFill>
              <a:latin typeface="Georgia"/>
            </a:endParaRPr>
          </a:p>
          <a:p>
            <a:pPr marL="1371600" lvl="2" indent="-457200">
              <a:buFont typeface="Arial" panose="020B0604020202020204" pitchFamily="34" charset="0"/>
              <a:buChar char="•"/>
              <a:defRPr/>
            </a:pPr>
            <a:r>
              <a:rPr lang="en-US" sz="2800" dirty="0">
                <a:solidFill>
                  <a:srgbClr val="000000"/>
                </a:solidFill>
                <a:latin typeface="Georgia"/>
              </a:rPr>
              <a:t>PDFs of NSLP Direct Delivery Recap</a:t>
            </a:r>
          </a:p>
          <a:p>
            <a:pPr marL="1371600" lvl="2" indent="-457200">
              <a:buFont typeface="Arial" panose="020B0604020202020204" pitchFamily="34" charset="0"/>
              <a:buChar char="•"/>
              <a:defRPr/>
            </a:pPr>
            <a:r>
              <a:rPr lang="en-US" sz="2800" dirty="0">
                <a:solidFill>
                  <a:srgbClr val="000000"/>
                </a:solidFill>
                <a:latin typeface="Georgia"/>
              </a:rPr>
              <a:t>NSLP FAL (Foods Available List) for SY 25-26</a:t>
            </a:r>
          </a:p>
          <a:p>
            <a:pPr marL="1371600" lvl="2" indent="-457200">
              <a:buFont typeface="Arial" panose="020B0604020202020204" pitchFamily="34" charset="0"/>
              <a:buChar char="•"/>
              <a:defRPr/>
            </a:pPr>
            <a:r>
              <a:rPr lang="en-US" sz="2800" dirty="0">
                <a:solidFill>
                  <a:srgbClr val="000000"/>
                </a:solidFill>
                <a:latin typeface="Georgia"/>
              </a:rPr>
              <a:t>Texas Approved Processor List</a:t>
            </a:r>
          </a:p>
          <a:p>
            <a:pPr marL="1371600" lvl="2" indent="-457200">
              <a:buFont typeface="Arial" panose="020B0604020202020204" pitchFamily="34" charset="0"/>
              <a:buChar char="•"/>
              <a:defRPr/>
            </a:pPr>
            <a:endParaRPr lang="en-US" sz="2800" dirty="0">
              <a:solidFill>
                <a:srgbClr val="000000"/>
              </a:solidFill>
              <a:latin typeface="Georgia"/>
            </a:endParaRPr>
          </a:p>
          <a:p>
            <a:pPr>
              <a:defRPr/>
            </a:pPr>
            <a:r>
              <a:rPr lang="en-US" sz="2800" dirty="0">
                <a:solidFill>
                  <a:srgbClr val="000000"/>
                </a:solidFill>
                <a:latin typeface="Georgia"/>
              </a:rPr>
              <a:t>USDA Foods Ordering WBSCM Training and Resources</a:t>
            </a:r>
          </a:p>
        </p:txBody>
      </p:sp>
    </p:spTree>
    <p:extLst>
      <p:ext uri="{BB962C8B-B14F-4D97-AF65-F5344CB8AC3E}">
        <p14:creationId xmlns:p14="http://schemas.microsoft.com/office/powerpoint/2010/main" val="119896640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dirty="0">
                <a:latin typeface="Georgia"/>
                <a:cs typeface="Arial"/>
              </a:rPr>
              <a:t>Lessons Learned</a:t>
            </a:r>
            <a:endParaRPr lang="en-US" dirty="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DF855DA-DF75-2B07-79BB-99D847C55C94}"/>
              </a:ext>
            </a:extLst>
          </p:cNvPr>
          <p:cNvSpPr txBox="1"/>
          <p:nvPr/>
        </p:nvSpPr>
        <p:spPr>
          <a:xfrm>
            <a:off x="558864" y="1622712"/>
            <a:ext cx="10618040" cy="4066754"/>
          </a:xfrm>
          <a:prstGeom prst="rect">
            <a:avLst/>
          </a:prstGeom>
          <a:noFill/>
        </p:spPr>
        <p:txBody>
          <a:bodyPr wrap="square" lIns="91440" tIns="45720" rIns="91440" bIns="45720" rtlCol="0" anchor="t">
            <a:spAutoFit/>
          </a:bodyPr>
          <a:lstStyle/>
          <a:p>
            <a:pPr marL="457200" indent="-457200">
              <a:lnSpc>
                <a:spcPct val="90000"/>
              </a:lnSpc>
              <a:spcBef>
                <a:spcPts val="1680"/>
              </a:spcBef>
              <a:buFont typeface="Arial"/>
              <a:buChar char="•"/>
              <a:defRPr/>
            </a:pPr>
            <a:r>
              <a:rPr lang="en-US" sz="2800" dirty="0">
                <a:solidFill>
                  <a:srgbClr val="000000"/>
                </a:solidFill>
                <a:latin typeface="Georgia"/>
              </a:rPr>
              <a:t>Check Ship-To Code before submitting requisitions. </a:t>
            </a:r>
          </a:p>
          <a:p>
            <a:pPr marL="457200" indent="-457200">
              <a:lnSpc>
                <a:spcPct val="90000"/>
              </a:lnSpc>
              <a:spcBef>
                <a:spcPts val="1680"/>
              </a:spcBef>
              <a:buFont typeface="Arial"/>
              <a:buChar char="•"/>
              <a:defRPr/>
            </a:pPr>
            <a:r>
              <a:rPr lang="en-US" sz="2800" dirty="0">
                <a:solidFill>
                  <a:srgbClr val="000000"/>
                </a:solidFill>
                <a:latin typeface="Georgia"/>
              </a:rPr>
              <a:t>Incorrect requests dramatically impact smaller processors.</a:t>
            </a:r>
            <a:endParaRPr lang="en-US" dirty="0">
              <a:solidFill>
                <a:srgbClr val="000000"/>
              </a:solidFill>
              <a:latin typeface="Century Gothic"/>
            </a:endParaRPr>
          </a:p>
          <a:p>
            <a:pPr marL="914400" lvl="1" indent="-457200">
              <a:lnSpc>
                <a:spcPct val="90000"/>
              </a:lnSpc>
              <a:spcBef>
                <a:spcPts val="1680"/>
              </a:spcBef>
              <a:buFont typeface="Courier New"/>
              <a:buChar char="o"/>
              <a:defRPr/>
            </a:pPr>
            <a:r>
              <a:rPr lang="en-US" sz="2800" dirty="0">
                <a:solidFill>
                  <a:srgbClr val="000000"/>
                </a:solidFill>
                <a:latin typeface="Georgia"/>
              </a:rPr>
              <a:t>Twelve Oaks, Healthy Lunch Box, Lux Bakery</a:t>
            </a:r>
          </a:p>
          <a:p>
            <a:pPr marL="457200" indent="-457200">
              <a:lnSpc>
                <a:spcPct val="90000"/>
              </a:lnSpc>
              <a:spcBef>
                <a:spcPts val="1680"/>
              </a:spcBef>
              <a:buFont typeface="Arial"/>
              <a:buChar char="•"/>
              <a:defRPr/>
            </a:pPr>
            <a:r>
              <a:rPr lang="en-US" sz="2800" dirty="0">
                <a:solidFill>
                  <a:srgbClr val="000000"/>
                </a:solidFill>
                <a:latin typeface="Georgia"/>
              </a:rPr>
              <a:t>Check the appropriate quantity is requested. Some materials must be converted from pounds to cases if diverting to a processor.</a:t>
            </a:r>
          </a:p>
          <a:p>
            <a:pPr marL="457200" indent="-457200">
              <a:lnSpc>
                <a:spcPct val="90000"/>
              </a:lnSpc>
              <a:spcBef>
                <a:spcPts val="1680"/>
              </a:spcBef>
              <a:buFont typeface="Arial"/>
              <a:buChar char="•"/>
              <a:defRPr/>
            </a:pPr>
            <a:r>
              <a:rPr lang="en-US" sz="2800" dirty="0">
                <a:solidFill>
                  <a:srgbClr val="000000"/>
                </a:solidFill>
                <a:latin typeface="Georgia"/>
              </a:rPr>
              <a:t>Check the Product Information Sheet resource for beef materials to validate if they are a raw product vs pre-cooked.</a:t>
            </a:r>
            <a:endParaRPr lang="en-US" dirty="0"/>
          </a:p>
        </p:txBody>
      </p:sp>
    </p:spTree>
    <p:extLst>
      <p:ext uri="{BB962C8B-B14F-4D97-AF65-F5344CB8AC3E}">
        <p14:creationId xmlns:p14="http://schemas.microsoft.com/office/powerpoint/2010/main" val="1251749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12481" y="1340253"/>
            <a:ext cx="12192000" cy="3631763"/>
          </a:xfrm>
          <a:prstGeom prst="rect">
            <a:avLst/>
          </a:prstGeom>
          <a:effectLst/>
        </p:spPr>
        <p:txBody>
          <a:bodyPr wrap="square">
            <a:spAutoFit/>
          </a:bodyPr>
          <a:lstStyle/>
          <a:p>
            <a:pPr algn="ctr"/>
            <a:r>
              <a:rPr lang="en-US" sz="11500" b="1" dirty="0">
                <a:solidFill>
                  <a:schemeClr val="accent5">
                    <a:lumMod val="75000"/>
                  </a:schemeClr>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Inventory Updates</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9</a:t>
            </a:fld>
            <a:endParaRPr lang="en-US"/>
          </a:p>
        </p:txBody>
      </p:sp>
    </p:spTree>
    <p:extLst>
      <p:ext uri="{BB962C8B-B14F-4D97-AF65-F5344CB8AC3E}">
        <p14:creationId xmlns:p14="http://schemas.microsoft.com/office/powerpoint/2010/main" val="960443912"/>
      </p:ext>
    </p:extLst>
  </p:cSld>
  <p:clrMapOvr>
    <a:masterClrMapping/>
  </p:clrMapOvr>
  <p:transition spd="slow">
    <p:fade/>
  </p:transition>
</p:sld>
</file>

<file path=ppt/theme/theme1.xml><?xml version="1.0" encoding="utf-8"?>
<a:theme xmlns:a="http://schemas.openxmlformats.org/drawingml/2006/main" name="Office Theme">
  <a:themeElements>
    <a:clrScheme name="Custom 13">
      <a:dk1>
        <a:srgbClr val="000000"/>
      </a:dk1>
      <a:lt1>
        <a:srgbClr val="FFFFFF"/>
      </a:lt1>
      <a:dk2>
        <a:srgbClr val="FF9300"/>
      </a:dk2>
      <a:lt2>
        <a:srgbClr val="EBEBEB"/>
      </a:lt2>
      <a:accent1>
        <a:srgbClr val="EE1B2E"/>
      </a:accent1>
      <a:accent2>
        <a:srgbClr val="F2594D"/>
      </a:accent2>
      <a:accent3>
        <a:srgbClr val="F6987F"/>
      </a:accent3>
      <a:accent4>
        <a:srgbClr val="E9943A"/>
      </a:accent4>
      <a:accent5>
        <a:srgbClr val="61BD48"/>
      </a:accent5>
      <a:accent6>
        <a:srgbClr val="FF7C00"/>
      </a:accent6>
      <a:hlink>
        <a:srgbClr val="000000"/>
      </a:hlink>
      <a:folHlink>
        <a:srgbClr val="A5A5A5"/>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148292DCCD3243BD88A1B02B25D2EE" ma:contentTypeVersion="14" ma:contentTypeDescription="Create a new document." ma:contentTypeScope="" ma:versionID="a9e63ac17000d51cb17757224f311b4d">
  <xsd:schema xmlns:xsd="http://www.w3.org/2001/XMLSchema" xmlns:xs="http://www.w3.org/2001/XMLSchema" xmlns:p="http://schemas.microsoft.com/office/2006/metadata/properties" xmlns:ns3="42885fea-74c9-4729-88c6-2ce77fed68ec" xmlns:ns4="3eb9ff95-4672-440e-884a-8dd818b3a0cd" targetNamespace="http://schemas.microsoft.com/office/2006/metadata/properties" ma:root="true" ma:fieldsID="55f9dbc4796675d109d176b553595544" ns3:_="" ns4:_="">
    <xsd:import namespace="42885fea-74c9-4729-88c6-2ce77fed68ec"/>
    <xsd:import namespace="3eb9ff95-4672-440e-884a-8dd818b3a0c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85fea-74c9-4729-88c6-2ce77fed68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b9ff95-4672-440e-884a-8dd818b3a0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7A22E0-19D6-467E-827D-546687BB15F4}">
  <ds:schemaRefs>
    <ds:schemaRef ds:uri="3eb9ff95-4672-440e-884a-8dd818b3a0cd"/>
    <ds:schemaRef ds:uri="42885fea-74c9-4729-88c6-2ce77fed68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76622C9-BE66-4155-835C-799F802351FA}">
  <ds:schemaRefs>
    <ds:schemaRef ds:uri="3eb9ff95-4672-440e-884a-8dd818b3a0cd"/>
    <ds:schemaRef ds:uri="42885fea-74c9-4729-88c6-2ce77fed68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A2AEB7-73C1-4C9E-A530-D1B7363E6C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1683</TotalTime>
  <Words>663</Words>
  <Application>Microsoft Office PowerPoint</Application>
  <PresentationFormat>Widescreen</PresentationFormat>
  <Paragraphs>89</Paragraphs>
  <Slides>11</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Arial Black</vt:lpstr>
      <vt:lpstr>Arial,Sans-Serif</vt:lpstr>
      <vt:lpstr>Calibri</vt:lpstr>
      <vt:lpstr>Century Gothic</vt:lpstr>
      <vt:lpstr>Courier New</vt:lpstr>
      <vt:lpstr>Georgia</vt:lpstr>
      <vt:lpstr>Rockwell</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Indra</dc:creator>
  <cp:lastModifiedBy>David Dierksen</cp:lastModifiedBy>
  <cp:revision>341</cp:revision>
  <dcterms:created xsi:type="dcterms:W3CDTF">2016-11-18T06:06:25Z</dcterms:created>
  <dcterms:modified xsi:type="dcterms:W3CDTF">2025-02-12T20:57:19Z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0x0101003E148292DCCD3243BD88A1B02B25D2EE</vt:lpwstr>
  </property>
</Properties>
</file>